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73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2573FD9-0909-485B-993F-0CE491A2F27E}" type="datetimeFigureOut">
              <a:rPr lang="es-MX" smtClean="0"/>
              <a:t>12/08/2016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32139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136483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00437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2085565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5587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46368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420354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302923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20837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73FD9-0909-485B-993F-0CE491A2F27E}" type="datetimeFigureOut">
              <a:rPr lang="es-MX" smtClean="0"/>
              <a:t>12/08/2016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118948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573FD9-0909-485B-993F-0CE491A2F27E}" type="datetimeFigureOut">
              <a:rPr lang="es-MX" smtClean="0"/>
              <a:t>12/08/2016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236309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573FD9-0909-485B-993F-0CE491A2F27E}" type="datetimeFigureOut">
              <a:rPr lang="es-MX" smtClean="0"/>
              <a:t>12/08/2016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211454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573FD9-0909-485B-993F-0CE491A2F27E}" type="datetimeFigureOut">
              <a:rPr lang="es-MX" smtClean="0"/>
              <a:t>12/08/2016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61677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73FD9-0909-485B-993F-0CE491A2F27E}" type="datetimeFigureOut">
              <a:rPr lang="es-MX" smtClean="0"/>
              <a:t>12/08/2016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249248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73FD9-0909-485B-993F-0CE491A2F27E}" type="datetimeFigureOut">
              <a:rPr lang="es-MX" smtClean="0"/>
              <a:t>12/08/2016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420398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73FD9-0909-485B-993F-0CE491A2F27E}" type="datetimeFigureOut">
              <a:rPr lang="es-MX" smtClean="0"/>
              <a:t>12/08/2016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4CCF5B-1F97-4BD6-AD49-60774A38EBBC}" type="slidenum">
              <a:rPr lang="es-MX" smtClean="0"/>
              <a:t>‹#›</a:t>
            </a:fld>
            <a:endParaRPr lang="es-MX"/>
          </a:p>
        </p:txBody>
      </p:sp>
    </p:spTree>
    <p:extLst>
      <p:ext uri="{BB962C8B-B14F-4D97-AF65-F5344CB8AC3E}">
        <p14:creationId xmlns:p14="http://schemas.microsoft.com/office/powerpoint/2010/main" val="382345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2573FD9-0909-485B-993F-0CE491A2F27E}" type="datetimeFigureOut">
              <a:rPr lang="es-MX" smtClean="0"/>
              <a:t>12/08/2016</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A4CCF5B-1F97-4BD6-AD49-60774A38EBBC}" type="slidenum">
              <a:rPr lang="es-MX" smtClean="0"/>
              <a:t>‹#›</a:t>
            </a:fld>
            <a:endParaRPr lang="es-MX"/>
          </a:p>
        </p:txBody>
      </p:sp>
    </p:spTree>
    <p:extLst>
      <p:ext uri="{BB962C8B-B14F-4D97-AF65-F5344CB8AC3E}">
        <p14:creationId xmlns:p14="http://schemas.microsoft.com/office/powerpoint/2010/main" val="186737796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1.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MX" dirty="0"/>
          </a:p>
        </p:txBody>
      </p:sp>
      <p:sp>
        <p:nvSpPr>
          <p:cNvPr id="3" name="Subtitle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1052289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84" y="4712084"/>
            <a:ext cx="4490461" cy="1507067"/>
          </a:xfrm>
        </p:spPr>
        <p:txBody>
          <a:bodyPr/>
          <a:lstStyle/>
          <a:p>
            <a:r>
              <a:rPr lang="es-MX" dirty="0" smtClean="0"/>
              <a:t>Calor y trabajo </a:t>
            </a:r>
            <a:endParaRPr lang="es-MX" dirty="0"/>
          </a:p>
        </p:txBody>
      </p:sp>
      <p:sp>
        <p:nvSpPr>
          <p:cNvPr id="3" name="Content Placeholder 2"/>
          <p:cNvSpPr>
            <a:spLocks noGrp="1"/>
          </p:cNvSpPr>
          <p:nvPr>
            <p:ph idx="1"/>
          </p:nvPr>
        </p:nvSpPr>
        <p:spPr>
          <a:xfrm>
            <a:off x="486785" y="353291"/>
            <a:ext cx="8534400" cy="3615267"/>
          </a:xfrm>
        </p:spPr>
        <p:txBody>
          <a:bodyPr/>
          <a:lstStyle/>
          <a:p>
            <a:r>
              <a:rPr lang="es-MX" dirty="0" smtClean="0">
                <a:solidFill>
                  <a:schemeClr val="tx1"/>
                </a:solidFill>
              </a:rPr>
              <a:t>Trabajo</a:t>
            </a:r>
            <a:r>
              <a:rPr lang="es-MX" dirty="0"/>
              <a:t> </a:t>
            </a:r>
            <a:r>
              <a:rPr lang="es-MX" dirty="0" smtClean="0">
                <a:solidFill>
                  <a:schemeClr val="bg1"/>
                </a:solidFill>
              </a:rPr>
              <a:t>es cantidad </a:t>
            </a:r>
            <a:r>
              <a:rPr lang="es-MX" dirty="0">
                <a:solidFill>
                  <a:schemeClr val="bg1"/>
                </a:solidFill>
              </a:rPr>
              <a:t>escalar, igual en magnitud al producto de una fuerza por un desplazamiento. La </a:t>
            </a:r>
            <a:r>
              <a:rPr lang="es-MX" dirty="0" smtClean="0">
                <a:solidFill>
                  <a:schemeClr val="bg1"/>
                </a:solidFill>
              </a:rPr>
              <a:t>temperatura no interviene en esto.</a:t>
            </a:r>
          </a:p>
          <a:p>
            <a:r>
              <a:rPr lang="es-MX" dirty="0">
                <a:solidFill>
                  <a:schemeClr val="tx1"/>
                </a:solidFill>
              </a:rPr>
              <a:t>El </a:t>
            </a:r>
            <a:r>
              <a:rPr lang="es-MX" dirty="0" smtClean="0">
                <a:solidFill>
                  <a:schemeClr val="tx1"/>
                </a:solidFill>
              </a:rPr>
              <a:t>calor</a:t>
            </a:r>
            <a:r>
              <a:rPr lang="es-MX" dirty="0" smtClean="0"/>
              <a:t> </a:t>
            </a:r>
            <a:r>
              <a:rPr lang="es-MX" dirty="0">
                <a:solidFill>
                  <a:schemeClr val="bg1"/>
                </a:solidFill>
              </a:rPr>
              <a:t>por otra parte, es energía que fluye de </a:t>
            </a:r>
            <a:r>
              <a:rPr lang="es-MX" dirty="0" smtClean="0">
                <a:solidFill>
                  <a:schemeClr val="bg1"/>
                </a:solidFill>
              </a:rPr>
              <a:t>un cuerpo </a:t>
            </a:r>
            <a:r>
              <a:rPr lang="es-MX" dirty="0">
                <a:solidFill>
                  <a:schemeClr val="bg1"/>
                </a:solidFill>
              </a:rPr>
              <a:t>a otro a causa de la diferencia de temperatura. Una condición indispensable para que </a:t>
            </a:r>
            <a:r>
              <a:rPr lang="es-MX" dirty="0" smtClean="0">
                <a:solidFill>
                  <a:schemeClr val="bg1"/>
                </a:solidFill>
              </a:rPr>
              <a:t>se transfiera </a:t>
            </a:r>
            <a:r>
              <a:rPr lang="es-MX" dirty="0">
                <a:solidFill>
                  <a:schemeClr val="bg1"/>
                </a:solidFill>
              </a:rPr>
              <a:t>calor es que exista una diferencia de </a:t>
            </a:r>
            <a:r>
              <a:rPr lang="es-MX" dirty="0" smtClean="0">
                <a:solidFill>
                  <a:schemeClr val="bg1"/>
                </a:solidFill>
              </a:rPr>
              <a:t>temperatura.</a:t>
            </a:r>
            <a:endParaRPr lang="es-MX" dirty="0">
              <a:solidFill>
                <a:schemeClr val="bg1"/>
              </a:solidFill>
            </a:endParaRPr>
          </a:p>
        </p:txBody>
      </p:sp>
      <p:pic>
        <p:nvPicPr>
          <p:cNvPr id="3074" name="Picture 2" descr="http://niwlen.com/wp-content/uploads/2014/03/herrero.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999" y="3344155"/>
            <a:ext cx="4946073" cy="30912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8905009" y="2431473"/>
            <a:ext cx="976746" cy="10702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10172700" y="1828800"/>
            <a:ext cx="1776845" cy="923330"/>
          </a:xfrm>
          <a:prstGeom prst="rect">
            <a:avLst/>
          </a:prstGeom>
          <a:noFill/>
        </p:spPr>
        <p:txBody>
          <a:bodyPr wrap="square" rtlCol="0">
            <a:spAutoFit/>
          </a:bodyPr>
          <a:lstStyle/>
          <a:p>
            <a:r>
              <a:rPr lang="es-MX" dirty="0" smtClean="0"/>
              <a:t>Trabajo para moldear la espada .</a:t>
            </a:r>
            <a:endParaRPr lang="es-MX" dirty="0"/>
          </a:p>
        </p:txBody>
      </p:sp>
      <p:cxnSp>
        <p:nvCxnSpPr>
          <p:cNvPr id="8" name="Straight Arrow Connector 7"/>
          <p:cNvCxnSpPr/>
          <p:nvPr/>
        </p:nvCxnSpPr>
        <p:spPr>
          <a:xfrm flipH="1" flipV="1">
            <a:off x="4925291" y="4712084"/>
            <a:ext cx="1974273" cy="10236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3273136" y="4012415"/>
            <a:ext cx="1953491" cy="646331"/>
          </a:xfrm>
          <a:prstGeom prst="rect">
            <a:avLst/>
          </a:prstGeom>
          <a:noFill/>
        </p:spPr>
        <p:txBody>
          <a:bodyPr wrap="square" rtlCol="0">
            <a:spAutoFit/>
          </a:bodyPr>
          <a:lstStyle/>
          <a:p>
            <a:r>
              <a:rPr lang="es-MX" dirty="0" smtClean="0"/>
              <a:t>Calor para fundir el metal  </a:t>
            </a:r>
            <a:endParaRPr lang="es-MX" dirty="0"/>
          </a:p>
        </p:txBody>
      </p:sp>
      <p:pic>
        <p:nvPicPr>
          <p:cNvPr id="10" name="Text Speaker Startup Text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2529" y="6047509"/>
            <a:ext cx="609600" cy="609600"/>
          </a:xfrm>
          <a:prstGeom prst="rect">
            <a:avLst/>
          </a:prstGeom>
        </p:spPr>
      </p:pic>
    </p:spTree>
    <p:extLst>
      <p:ext uri="{BB962C8B-B14F-4D97-AF65-F5344CB8AC3E}">
        <p14:creationId xmlns:p14="http://schemas.microsoft.com/office/powerpoint/2010/main" val="27216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0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s-MX" dirty="0" smtClean="0"/>
              <a:t>Leyes de la termodinámica</a:t>
            </a:r>
            <a:endParaRPr lang="es-MX" dirty="0"/>
          </a:p>
        </p:txBody>
      </p:sp>
      <p:sp>
        <p:nvSpPr>
          <p:cNvPr id="3" name="Content Placeholder 2"/>
          <p:cNvSpPr>
            <a:spLocks noGrp="1"/>
          </p:cNvSpPr>
          <p:nvPr>
            <p:ph idx="1"/>
          </p:nvPr>
        </p:nvSpPr>
        <p:spPr>
          <a:xfrm>
            <a:off x="528348" y="1018309"/>
            <a:ext cx="8534400" cy="3615267"/>
          </a:xfrm>
        </p:spPr>
        <p:txBody>
          <a:bodyPr/>
          <a:lstStyle/>
          <a:p>
            <a:r>
              <a:rPr lang="es-MX" sz="2400" b="1" i="1" dirty="0" smtClean="0">
                <a:solidFill>
                  <a:schemeClr val="tx1"/>
                </a:solidFill>
              </a:rPr>
              <a:t>1ra ley: </a:t>
            </a:r>
            <a:r>
              <a:rPr lang="es-MX" sz="2400" b="1" i="1" dirty="0" smtClean="0">
                <a:solidFill>
                  <a:schemeClr val="bg1"/>
                </a:solidFill>
              </a:rPr>
              <a:t>la energía no puede crearse ni destruirse, solo transformarse. </a:t>
            </a:r>
          </a:p>
          <a:p>
            <a:r>
              <a:rPr lang="es-MX" dirty="0" smtClean="0">
                <a:solidFill>
                  <a:schemeClr val="bg1"/>
                </a:solidFill>
              </a:rPr>
              <a:t>Cuando </a:t>
            </a:r>
            <a:r>
              <a:rPr lang="es-MX" dirty="0">
                <a:solidFill>
                  <a:schemeClr val="bg1"/>
                </a:solidFill>
              </a:rPr>
              <a:t>se aplica la primera ley de la termodinámica es preciso reconocer que el calor </a:t>
            </a:r>
            <a:r>
              <a:rPr lang="es-MX" dirty="0" smtClean="0">
                <a:solidFill>
                  <a:schemeClr val="bg1"/>
                </a:solidFill>
              </a:rPr>
              <a:t>suministrado en </a:t>
            </a:r>
            <a:r>
              <a:rPr lang="es-MX" dirty="0">
                <a:solidFill>
                  <a:schemeClr val="bg1"/>
                </a:solidFill>
              </a:rPr>
              <a:t>un sistema es positivo y el que expulsa o pierde el sistema, negativo. El trabajo </a:t>
            </a:r>
            <a:r>
              <a:rPr lang="es-MX" dirty="0" smtClean="0">
                <a:solidFill>
                  <a:schemeClr val="bg1"/>
                </a:solidFill>
              </a:rPr>
              <a:t>que realiza </a:t>
            </a:r>
            <a:r>
              <a:rPr lang="es-MX" dirty="0">
                <a:solidFill>
                  <a:schemeClr val="bg1"/>
                </a:solidFill>
              </a:rPr>
              <a:t>un sistema es positivo; el que se hace sobre el sistema, negativo. Un aumento de la </a:t>
            </a:r>
            <a:r>
              <a:rPr lang="es-MX" dirty="0" smtClean="0">
                <a:solidFill>
                  <a:schemeClr val="bg1"/>
                </a:solidFill>
              </a:rPr>
              <a:t>energía interna </a:t>
            </a:r>
            <a:r>
              <a:rPr lang="es-MX" dirty="0">
                <a:solidFill>
                  <a:schemeClr val="bg1"/>
                </a:solidFill>
              </a:rPr>
              <a:t>es positivo; una disminución, negativa.</a:t>
            </a:r>
            <a:endParaRPr lang="es-MX" dirty="0">
              <a:solidFill>
                <a:schemeClr val="bg1"/>
              </a:solidFill>
            </a:endParaRPr>
          </a:p>
        </p:txBody>
      </p:sp>
      <p:pic>
        <p:nvPicPr>
          <p:cNvPr id="4098" name="Picture 2" descr="https://blogojitos24.files.wordpress.com/2013/05/segun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521" y="3943432"/>
            <a:ext cx="5029488" cy="2736768"/>
          </a:xfrm>
          <a:prstGeom prst="rect">
            <a:avLst/>
          </a:prstGeom>
          <a:noFill/>
          <a:extLst>
            <a:ext uri="{909E8E84-426E-40DD-AFC4-6F175D3DCCD1}">
              <a14:hiddenFill xmlns:a14="http://schemas.microsoft.com/office/drawing/2010/main">
                <a:solidFill>
                  <a:srgbClr val="FFFFFF"/>
                </a:solidFill>
              </a14:hiddenFill>
            </a:ext>
          </a:extLst>
        </p:spPr>
      </p:pic>
      <p:pic>
        <p:nvPicPr>
          <p:cNvPr id="4" name="Text Speaker Startup Tex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412" y="5949950"/>
            <a:ext cx="609600" cy="609600"/>
          </a:xfrm>
          <a:prstGeom prst="rect">
            <a:avLst/>
          </a:prstGeom>
        </p:spPr>
      </p:pic>
    </p:spTree>
    <p:extLst>
      <p:ext uri="{BB962C8B-B14F-4D97-AF65-F5344CB8AC3E}">
        <p14:creationId xmlns:p14="http://schemas.microsoft.com/office/powerpoint/2010/main" val="32517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095" y="0"/>
            <a:ext cx="9259887" cy="4384963"/>
          </a:xfrm>
        </p:spPr>
        <p:txBody>
          <a:bodyPr/>
          <a:lstStyle/>
          <a:p>
            <a:r>
              <a:rPr lang="es-MX" b="1" i="1" dirty="0" smtClean="0">
                <a:solidFill>
                  <a:schemeClr val="tx1"/>
                </a:solidFill>
              </a:rPr>
              <a:t>2da ley </a:t>
            </a:r>
            <a:r>
              <a:rPr lang="es-MX" dirty="0" smtClean="0">
                <a:solidFill>
                  <a:schemeClr val="bg1"/>
                </a:solidFill>
              </a:rPr>
              <a:t>es </a:t>
            </a:r>
            <a:r>
              <a:rPr lang="es-MX" dirty="0">
                <a:solidFill>
                  <a:schemeClr val="bg1"/>
                </a:solidFill>
              </a:rPr>
              <a:t>imposible construir una maquina </a:t>
            </a:r>
            <a:r>
              <a:rPr lang="es-MX" dirty="0" smtClean="0">
                <a:solidFill>
                  <a:schemeClr val="bg1"/>
                </a:solidFill>
              </a:rPr>
              <a:t>que funcionando </a:t>
            </a:r>
            <a:r>
              <a:rPr lang="es-MX" dirty="0">
                <a:solidFill>
                  <a:schemeClr val="bg1"/>
                </a:solidFill>
              </a:rPr>
              <a:t>de manera continua, no produzca otro efecto que la </a:t>
            </a:r>
            <a:r>
              <a:rPr lang="es-MX" dirty="0" smtClean="0">
                <a:solidFill>
                  <a:schemeClr val="bg1"/>
                </a:solidFill>
              </a:rPr>
              <a:t>extracción de calor </a:t>
            </a:r>
            <a:r>
              <a:rPr lang="es-MX" dirty="0">
                <a:solidFill>
                  <a:schemeClr val="bg1"/>
                </a:solidFill>
              </a:rPr>
              <a:t>de una fuente y la </a:t>
            </a:r>
            <a:r>
              <a:rPr lang="es-MX" dirty="0" smtClean="0">
                <a:solidFill>
                  <a:schemeClr val="bg1"/>
                </a:solidFill>
              </a:rPr>
              <a:t>realización </a:t>
            </a:r>
            <a:r>
              <a:rPr lang="es-MX" dirty="0">
                <a:solidFill>
                  <a:schemeClr val="bg1"/>
                </a:solidFill>
              </a:rPr>
              <a:t>de una cantidad </a:t>
            </a:r>
            <a:r>
              <a:rPr lang="es-MX" i="1" dirty="0">
                <a:solidFill>
                  <a:schemeClr val="bg1"/>
                </a:solidFill>
              </a:rPr>
              <a:t>e</a:t>
            </a:r>
            <a:r>
              <a:rPr lang="es-MX" dirty="0">
                <a:solidFill>
                  <a:schemeClr val="bg1"/>
                </a:solidFill>
              </a:rPr>
              <a:t>quivalente de </a:t>
            </a:r>
            <a:r>
              <a:rPr lang="es-MX" dirty="0" smtClean="0">
                <a:solidFill>
                  <a:schemeClr val="bg1"/>
                </a:solidFill>
              </a:rPr>
              <a:t>trabajo.</a:t>
            </a:r>
          </a:p>
          <a:p>
            <a:pPr marL="0" indent="0">
              <a:buNone/>
            </a:pPr>
            <a:r>
              <a:rPr lang="es-MX" dirty="0" smtClean="0">
                <a:solidFill>
                  <a:schemeClr val="bg1"/>
                </a:solidFill>
              </a:rPr>
              <a:t>En otras palabras o de manera mas sencilla de explicar podemos decir que el calor nunca fluirá de manera espontanea de un recipiente frio al recipiente caliente.</a:t>
            </a:r>
            <a:endParaRPr lang="es-MX" dirty="0">
              <a:solidFill>
                <a:schemeClr val="bg1"/>
              </a:solidFill>
            </a:endParaRPr>
          </a:p>
        </p:txBody>
      </p:sp>
      <p:pic>
        <p:nvPicPr>
          <p:cNvPr id="5126" name="Picture 6" descr="http://img.desmotivaciones.es/201102/n59595782273_2026896_48267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083" y="3174643"/>
            <a:ext cx="3980007" cy="3557514"/>
          </a:xfrm>
          <a:prstGeom prst="rect">
            <a:avLst/>
          </a:prstGeom>
          <a:noFill/>
          <a:extLst>
            <a:ext uri="{909E8E84-426E-40DD-AFC4-6F175D3DCCD1}">
              <a14:hiddenFill xmlns:a14="http://schemas.microsoft.com/office/drawing/2010/main">
                <a:solidFill>
                  <a:srgbClr val="FFFFFF"/>
                </a:solidFill>
              </a14:hiddenFill>
            </a:ext>
          </a:extLst>
        </p:spPr>
      </p:pic>
      <p:pic>
        <p:nvPicPr>
          <p:cNvPr id="7" name="Text Speaker Startup Text(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9913" y="6175375"/>
            <a:ext cx="609600" cy="609600"/>
          </a:xfrm>
          <a:prstGeom prst="rect">
            <a:avLst/>
          </a:prstGeom>
        </p:spPr>
      </p:pic>
    </p:spTree>
    <p:extLst>
      <p:ext uri="{BB962C8B-B14F-4D97-AF65-F5344CB8AC3E}">
        <p14:creationId xmlns:p14="http://schemas.microsoft.com/office/powerpoint/2010/main" val="28030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476" y="1620982"/>
            <a:ext cx="8534400" cy="3615267"/>
          </a:xfrm>
        </p:spPr>
        <p:txBody>
          <a:bodyPr/>
          <a:lstStyle/>
          <a:p>
            <a:r>
              <a:rPr lang="es-MX" dirty="0" smtClean="0">
                <a:solidFill>
                  <a:schemeClr val="bg1"/>
                </a:solidFill>
              </a:rPr>
              <a:t>Es un proceso por el cual </a:t>
            </a:r>
            <a:r>
              <a:rPr lang="es-MX" dirty="0">
                <a:solidFill>
                  <a:schemeClr val="bg1"/>
                </a:solidFill>
              </a:rPr>
              <a:t>se propaga energía de un lugar a otro sin transferencia de materia, mediante ondas mecánicas o electromagnéticas. En cualquier punto de la trayectoria de propagación se produce un desplazamiento periódico, u oscilación, alrededor de una posición de equilibrio. Puede ser una oscilación de moléculas de aire, como en el caso del sonido que viaja por la atmósfera, de moléculas de agua (como en las olas que se forman en la superficie del mar) o de porciones de una cuerda o un resorte. En todos estos casos, las partículas oscilan en torno a su posición de equilibrio y sólo la energía avanza de forma continua.</a:t>
            </a:r>
            <a:endParaRPr lang="es-MX" dirty="0">
              <a:solidFill>
                <a:schemeClr val="bg1"/>
              </a:solidFill>
            </a:endParaRPr>
          </a:p>
        </p:txBody>
      </p:sp>
      <p:sp>
        <p:nvSpPr>
          <p:cNvPr id="4" name="Title 4"/>
          <p:cNvSpPr>
            <a:spLocks noGrp="1"/>
          </p:cNvSpPr>
          <p:nvPr>
            <p:ph type="title"/>
          </p:nvPr>
        </p:nvSpPr>
        <p:spPr>
          <a:xfrm>
            <a:off x="0" y="246221"/>
            <a:ext cx="12081510" cy="923330"/>
          </a:xfrm>
          <a:prstGeom prst="rect">
            <a:avLst/>
          </a:prstGeom>
          <a:noFill/>
        </p:spPr>
        <p:txBody>
          <a:bodyPr wrap="square" lIns="91440" tIns="45720" rIns="91440" bIns="45720">
            <a:spAutoFit/>
          </a:bodyPr>
          <a:lstStyle/>
          <a:p>
            <a:pPr algn="ctr"/>
            <a:r>
              <a:rPr lang="es-MX" sz="5400" b="1" dirty="0" smtClean="0">
                <a:ln w="9525">
                  <a:solidFill>
                    <a:schemeClr val="bg1"/>
                  </a:solidFill>
                  <a:prstDash val="solid"/>
                </a:ln>
                <a:effectLst>
                  <a:outerShdw blurRad="12700" dist="38100" dir="2700000" algn="tl" rotWithShape="0">
                    <a:schemeClr val="bg1">
                      <a:lumMod val="50000"/>
                    </a:schemeClr>
                  </a:outerShdw>
                </a:effectLst>
              </a:rPr>
              <a:t>Capitulo</a:t>
            </a:r>
            <a:r>
              <a:rPr lang="en-US" sz="5400" b="1" dirty="0" smtClean="0">
                <a:ln w="9525">
                  <a:solidFill>
                    <a:schemeClr val="bg1"/>
                  </a:solidFill>
                  <a:prstDash val="solid"/>
                </a:ln>
                <a:effectLst>
                  <a:outerShdw blurRad="12700" dist="38100" dir="2700000" algn="tl" rotWithShape="0">
                    <a:schemeClr val="bg1">
                      <a:lumMod val="50000"/>
                    </a:schemeClr>
                  </a:outerShdw>
                </a:effectLst>
              </a:rPr>
              <a:t> </a:t>
            </a:r>
            <a:r>
              <a:rPr lang="en-US" sz="5400" b="1" dirty="0" smtClean="0">
                <a:ln w="9525">
                  <a:solidFill>
                    <a:schemeClr val="bg1"/>
                  </a:solidFill>
                  <a:prstDash val="solid"/>
                </a:ln>
                <a:effectLst>
                  <a:outerShdw blurRad="12700" dist="38100" dir="2700000" algn="tl" rotWithShape="0">
                    <a:schemeClr val="bg1">
                      <a:lumMod val="50000"/>
                    </a:schemeClr>
                  </a:outerShdw>
                </a:effectLst>
              </a:rPr>
              <a:t>21</a:t>
            </a:r>
            <a:r>
              <a:rPr lang="en-US" sz="5400" b="1" dirty="0" smtClean="0">
                <a:ln w="9525">
                  <a:solidFill>
                    <a:schemeClr val="bg1"/>
                  </a:solidFill>
                  <a:prstDash val="solid"/>
                </a:ln>
                <a:effectLst>
                  <a:outerShdw blurRad="12700" dist="38100" dir="2700000" algn="tl" rotWithShape="0">
                    <a:schemeClr val="bg1">
                      <a:lumMod val="50000"/>
                    </a:schemeClr>
                  </a:outerShdw>
                </a:effectLst>
              </a:rPr>
              <a:t> </a:t>
            </a:r>
            <a:r>
              <a:rPr lang="es-MX" sz="3200" b="1" dirty="0" smtClean="0">
                <a:ln w="9525">
                  <a:solidFill>
                    <a:schemeClr val="bg1"/>
                  </a:solidFill>
                  <a:prstDash val="solid"/>
                </a:ln>
                <a:effectLst>
                  <a:outerShdw blurRad="12700" dist="38100" dir="2700000" algn="tl" rotWithShape="0">
                    <a:schemeClr val="bg1">
                      <a:lumMod val="50000"/>
                    </a:schemeClr>
                  </a:outerShdw>
                </a:effectLst>
              </a:rPr>
              <a:t> Movimiento ondulatorio </a:t>
            </a:r>
            <a:endParaRPr lang="es-MX"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146" name="Picture 2" descr="http://www.astropampa.com/common/articulos_imgs/splash-water-wa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727" y="4801415"/>
            <a:ext cx="3636820" cy="1960615"/>
          </a:xfrm>
          <a:prstGeom prst="rect">
            <a:avLst/>
          </a:prstGeom>
          <a:noFill/>
          <a:extLst>
            <a:ext uri="{909E8E84-426E-40DD-AFC4-6F175D3DCCD1}">
              <a14:hiddenFill xmlns:a14="http://schemas.microsoft.com/office/drawing/2010/main">
                <a:solidFill>
                  <a:srgbClr val="FFFFFF"/>
                </a:solidFill>
              </a14:hiddenFill>
            </a:ext>
          </a:extLst>
        </p:spPr>
      </p:pic>
      <p:pic>
        <p:nvPicPr>
          <p:cNvPr id="5" name="Text Speaker Startup Text(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6676" y="6029671"/>
            <a:ext cx="609600" cy="609600"/>
          </a:xfrm>
          <a:prstGeom prst="rect">
            <a:avLst/>
          </a:prstGeom>
        </p:spPr>
      </p:pic>
    </p:spTree>
    <p:extLst>
      <p:ext uri="{BB962C8B-B14F-4D97-AF65-F5344CB8AC3E}">
        <p14:creationId xmlns:p14="http://schemas.microsoft.com/office/powerpoint/2010/main" val="1647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Ondas transversales</a:t>
            </a:r>
            <a:endParaRPr lang="es-MX" dirty="0"/>
          </a:p>
        </p:txBody>
      </p:sp>
      <p:sp>
        <p:nvSpPr>
          <p:cNvPr id="3" name="Content Placeholder 2"/>
          <p:cNvSpPr>
            <a:spLocks noGrp="1"/>
          </p:cNvSpPr>
          <p:nvPr>
            <p:ph idx="1"/>
          </p:nvPr>
        </p:nvSpPr>
        <p:spPr/>
        <p:txBody>
          <a:bodyPr>
            <a:normAutofit/>
          </a:bodyPr>
          <a:lstStyle/>
          <a:p>
            <a:r>
              <a:rPr lang="es-MX" sz="2800" dirty="0">
                <a:solidFill>
                  <a:schemeClr val="bg1"/>
                </a:solidFill>
              </a:rPr>
              <a:t>Estas ondas hace que las partículas del medio oscilen perpendicularmente a la dirección de la propagación de la onda. Las ondas en un piano y en las cuerdas de una guitarra son ejemplos representativos de ondas transversales.</a:t>
            </a:r>
            <a:endParaRPr lang="es-MX" sz="2800" dirty="0">
              <a:solidFill>
                <a:schemeClr val="bg1"/>
              </a:solidFill>
            </a:endParaRPr>
          </a:p>
        </p:txBody>
      </p:sp>
      <p:pic>
        <p:nvPicPr>
          <p:cNvPr id="7174" name="Picture 6" descr="https://i.ytimg.com/vi/xYcSy146LAM/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717" y="3461110"/>
            <a:ext cx="4176857" cy="3132644"/>
          </a:xfrm>
          <a:prstGeom prst="rect">
            <a:avLst/>
          </a:prstGeom>
          <a:noFill/>
          <a:extLst>
            <a:ext uri="{909E8E84-426E-40DD-AFC4-6F175D3DCCD1}">
              <a14:hiddenFill xmlns:a14="http://schemas.microsoft.com/office/drawing/2010/main">
                <a:solidFill>
                  <a:srgbClr val="FFFFFF"/>
                </a:solidFill>
              </a14:hiddenFill>
            </a:ext>
          </a:extLst>
        </p:spPr>
      </p:pic>
      <p:pic>
        <p:nvPicPr>
          <p:cNvPr id="4" name="Text Speaker Startup Tex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063" y="6200775"/>
            <a:ext cx="609600" cy="609600"/>
          </a:xfrm>
          <a:prstGeom prst="rect">
            <a:avLst/>
          </a:prstGeom>
        </p:spPr>
      </p:pic>
    </p:spTree>
    <p:extLst>
      <p:ext uri="{BB962C8B-B14F-4D97-AF65-F5344CB8AC3E}">
        <p14:creationId xmlns:p14="http://schemas.microsoft.com/office/powerpoint/2010/main" val="108194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Ondas longitudinales</a:t>
            </a:r>
            <a:endParaRPr lang="es-MX" dirty="0"/>
          </a:p>
        </p:txBody>
      </p:sp>
      <p:sp>
        <p:nvSpPr>
          <p:cNvPr id="3" name="Content Placeholder 2"/>
          <p:cNvSpPr>
            <a:spLocks noGrp="1"/>
          </p:cNvSpPr>
          <p:nvPr>
            <p:ph idx="1"/>
          </p:nvPr>
        </p:nvSpPr>
        <p:spPr/>
        <p:txBody>
          <a:bodyPr>
            <a:normAutofit/>
          </a:bodyPr>
          <a:lstStyle/>
          <a:p>
            <a:r>
              <a:rPr lang="es-MX" sz="2400" dirty="0">
                <a:solidFill>
                  <a:schemeClr val="bg1"/>
                </a:solidFill>
              </a:rPr>
              <a:t>Estas Ondas hacen que las partículas del medio se muevan paralelamente a la dirección de propagación de la onda. Un ejemplo de este tipo de ondas es el sonido y la forma en que transmitir algunos fluidos, los gases y los plasmas.</a:t>
            </a:r>
            <a:endParaRPr lang="es-MX" sz="2400" dirty="0">
              <a:solidFill>
                <a:schemeClr val="bg1"/>
              </a:solidFill>
            </a:endParaRPr>
          </a:p>
        </p:txBody>
      </p:sp>
      <p:pic>
        <p:nvPicPr>
          <p:cNvPr id="8194" name="Picture 2" descr="https://userscontent2.emaze.com/images/e663f7ef-8b45-4aa8-8cda-f2082ea6efc5/4874e1aa-425e-407f-8a98-e73cd049cfc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403" y="3498849"/>
            <a:ext cx="4848225" cy="1790701"/>
          </a:xfrm>
          <a:prstGeom prst="rect">
            <a:avLst/>
          </a:prstGeom>
          <a:noFill/>
          <a:extLst>
            <a:ext uri="{909E8E84-426E-40DD-AFC4-6F175D3DCCD1}">
              <a14:hiddenFill xmlns:a14="http://schemas.microsoft.com/office/drawing/2010/main">
                <a:solidFill>
                  <a:srgbClr val="FFFFFF"/>
                </a:solidFill>
              </a14:hiddenFill>
            </a:ext>
          </a:extLst>
        </p:spPr>
      </p:pic>
      <p:pic>
        <p:nvPicPr>
          <p:cNvPr id="4" name="Text Speaker Startup Text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9288" y="6254750"/>
            <a:ext cx="609600" cy="609600"/>
          </a:xfrm>
          <a:prstGeom prst="rect">
            <a:avLst/>
          </a:prstGeom>
        </p:spPr>
      </p:pic>
    </p:spTree>
    <p:extLst>
      <p:ext uri="{BB962C8B-B14F-4D97-AF65-F5344CB8AC3E}">
        <p14:creationId xmlns:p14="http://schemas.microsoft.com/office/powerpoint/2010/main" val="27370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7914" y="838200"/>
            <a:ext cx="8534400" cy="3615267"/>
          </a:xfrm>
        </p:spPr>
        <p:txBody>
          <a:bodyPr/>
          <a:lstStyle/>
          <a:p>
            <a:r>
              <a:rPr lang="es-MX" dirty="0" smtClean="0">
                <a:solidFill>
                  <a:schemeClr val="bg1"/>
                </a:solidFill>
              </a:rPr>
              <a:t>La energía térmica es la energía asociada con el movimiento molecular al azar, pero no es posible medir la posición y la velocidad de cada molécula de una sustancia para determinar su energía térmica. Pero podemos medir cambios de energía térmica relacionados con la temperatura.</a:t>
            </a:r>
          </a:p>
          <a:p>
            <a:r>
              <a:rPr lang="es-MX" dirty="0" smtClean="0">
                <a:solidFill>
                  <a:schemeClr val="bg1"/>
                </a:solidFill>
              </a:rPr>
              <a:t>Cuando dos sistemas a diferentes temperaturas se colocan juntos. Alcanzaran una temperatura intermedia. Con esto podemos decir que el sistema de mayor temperatura ha cedido energía al de menor .</a:t>
            </a:r>
            <a:endParaRPr lang="es-MX" dirty="0">
              <a:solidFill>
                <a:schemeClr val="bg1"/>
              </a:solidFill>
            </a:endParaRPr>
          </a:p>
        </p:txBody>
      </p:sp>
      <p:sp>
        <p:nvSpPr>
          <p:cNvPr id="4" name="Rectangle 3"/>
          <p:cNvSpPr/>
          <p:nvPr/>
        </p:nvSpPr>
        <p:spPr>
          <a:xfrm>
            <a:off x="2026226" y="4783664"/>
            <a:ext cx="1330037" cy="148205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smtClean="0"/>
              <a:t>Agua caliente</a:t>
            </a:r>
            <a:endParaRPr lang="es-MX" dirty="0"/>
          </a:p>
        </p:txBody>
      </p:sp>
      <p:sp>
        <p:nvSpPr>
          <p:cNvPr id="5" name="Rectangle 4"/>
          <p:cNvSpPr/>
          <p:nvPr/>
        </p:nvSpPr>
        <p:spPr>
          <a:xfrm>
            <a:off x="3543300" y="4783664"/>
            <a:ext cx="1267691" cy="1482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Agua fría </a:t>
            </a:r>
            <a:endParaRPr lang="es-MX" dirty="0"/>
          </a:p>
        </p:txBody>
      </p:sp>
      <p:cxnSp>
        <p:nvCxnSpPr>
          <p:cNvPr id="7" name="Straight Arrow Connector 6"/>
          <p:cNvCxnSpPr/>
          <p:nvPr/>
        </p:nvCxnSpPr>
        <p:spPr>
          <a:xfrm>
            <a:off x="5174673" y="5455227"/>
            <a:ext cx="8208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6213764" y="4783664"/>
            <a:ext cx="1465118" cy="13781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Agua templada </a:t>
            </a:r>
            <a:endParaRPr lang="es-MX" dirty="0"/>
          </a:p>
        </p:txBody>
      </p:sp>
      <p:sp>
        <p:nvSpPr>
          <p:cNvPr id="9" name="Rectangle 8"/>
          <p:cNvSpPr/>
          <p:nvPr/>
        </p:nvSpPr>
        <p:spPr>
          <a:xfrm>
            <a:off x="1165242" y="46338"/>
            <a:ext cx="4009431" cy="923330"/>
          </a:xfrm>
          <a:prstGeom prst="rect">
            <a:avLst/>
          </a:prstGeom>
          <a:noFill/>
        </p:spPr>
        <p:txBody>
          <a:bodyPr wrap="none" lIns="91440" tIns="45720" rIns="91440" bIns="45720">
            <a:spAutoFit/>
          </a:bodyPr>
          <a:lstStyle/>
          <a:p>
            <a:pPr algn="ctr"/>
            <a:r>
              <a:rPr lang="es-MX"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Capitulo</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17</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 name="Text Speaker Startup Tex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rot="273614">
            <a:off x="860442" y="5711536"/>
            <a:ext cx="609600" cy="609600"/>
          </a:xfrm>
          <a:prstGeom prst="rect">
            <a:avLst/>
          </a:prstGeom>
        </p:spPr>
      </p:pic>
    </p:spTree>
    <p:extLst>
      <p:ext uri="{BB962C8B-B14F-4D97-AF65-F5344CB8AC3E}">
        <p14:creationId xmlns:p14="http://schemas.microsoft.com/office/powerpoint/2010/main" val="135915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08" y="4520045"/>
            <a:ext cx="10742772" cy="1474354"/>
          </a:xfrm>
        </p:spPr>
        <p:txBody>
          <a:bodyPr/>
          <a:lstStyle/>
          <a:p>
            <a:r>
              <a:rPr lang="es-MX" dirty="0" smtClean="0"/>
              <a:t>Conducción – convección - radiación</a:t>
            </a:r>
            <a:endParaRPr lang="es-MX" dirty="0"/>
          </a:p>
        </p:txBody>
      </p:sp>
      <p:sp>
        <p:nvSpPr>
          <p:cNvPr id="3" name="Content Placeholder 2"/>
          <p:cNvSpPr>
            <a:spLocks noGrp="1"/>
          </p:cNvSpPr>
          <p:nvPr>
            <p:ph idx="1"/>
          </p:nvPr>
        </p:nvSpPr>
        <p:spPr>
          <a:xfrm>
            <a:off x="2785802" y="1142308"/>
            <a:ext cx="8387339" cy="3377737"/>
          </a:xfrm>
        </p:spPr>
        <p:txBody>
          <a:bodyPr>
            <a:normAutofit/>
          </a:bodyPr>
          <a:lstStyle/>
          <a:p>
            <a:r>
              <a:rPr lang="es-MX" sz="2400" dirty="0" smtClean="0">
                <a:solidFill>
                  <a:schemeClr val="bg1"/>
                </a:solidFill>
              </a:rPr>
              <a:t>Siempre que hay una diferencia de temperatura entre dos cuerpos o entre dos partes de un mismo cuerpo se dice que el calor fluye en la dirección de mayor o menor temperatura.</a:t>
            </a:r>
          </a:p>
          <a:p>
            <a:r>
              <a:rPr lang="es-MX" sz="2400" dirty="0" smtClean="0">
                <a:solidFill>
                  <a:schemeClr val="bg1"/>
                </a:solidFill>
              </a:rPr>
              <a:t>Hay 3 métodos principales por los cuales ocurre este intercambio de calor</a:t>
            </a:r>
            <a:endParaRPr lang="es-MX" sz="2400" dirty="0">
              <a:solidFill>
                <a:schemeClr val="bg1"/>
              </a:solidFill>
            </a:endParaRPr>
          </a:p>
        </p:txBody>
      </p:sp>
      <p:sp>
        <p:nvSpPr>
          <p:cNvPr id="4" name="Rectangle 3"/>
          <p:cNvSpPr/>
          <p:nvPr/>
        </p:nvSpPr>
        <p:spPr>
          <a:xfrm>
            <a:off x="527208" y="0"/>
            <a:ext cx="11177112" cy="923330"/>
          </a:xfrm>
          <a:prstGeom prst="rect">
            <a:avLst/>
          </a:prstGeom>
          <a:noFill/>
        </p:spPr>
        <p:txBody>
          <a:bodyPr wrap="square" lIns="91440" tIns="45720" rIns="91440" bIns="45720">
            <a:spAutoFit/>
          </a:bodyPr>
          <a:lstStyle/>
          <a:p>
            <a:pPr algn="ctr"/>
            <a:r>
              <a:rPr lang="es-MX" sz="5400" b="1" dirty="0" smtClean="0">
                <a:ln w="9525">
                  <a:solidFill>
                    <a:schemeClr val="bg1"/>
                  </a:solidFill>
                  <a:prstDash val="solid"/>
                </a:ln>
                <a:effectLst>
                  <a:outerShdw blurRad="12700" dist="38100" dir="2700000" algn="tl" rotWithShape="0">
                    <a:schemeClr val="bg1">
                      <a:lumMod val="50000"/>
                    </a:schemeClr>
                  </a:outerShdw>
                </a:effectLst>
              </a:rPr>
              <a:t>Capitulo</a:t>
            </a:r>
            <a:r>
              <a:rPr lang="en-US" sz="5400" b="1" dirty="0" smtClean="0">
                <a:ln w="9525">
                  <a:solidFill>
                    <a:schemeClr val="bg1"/>
                  </a:solidFill>
                  <a:prstDash val="solid"/>
                </a:ln>
                <a:effectLst>
                  <a:outerShdw blurRad="12700" dist="38100" dir="2700000" algn="tl" rotWithShape="0">
                    <a:schemeClr val="bg1">
                      <a:lumMod val="50000"/>
                    </a:schemeClr>
                  </a:outerShdw>
                </a:effectLst>
              </a:rPr>
              <a:t> 18 </a:t>
            </a:r>
            <a:r>
              <a:rPr lang="es-MX" sz="3200" b="1" noProof="1" smtClean="0">
                <a:ln w="9525">
                  <a:solidFill>
                    <a:schemeClr val="bg1"/>
                  </a:solidFill>
                  <a:prstDash val="solid"/>
                </a:ln>
                <a:effectLst>
                  <a:outerShdw blurRad="12700" dist="38100" dir="2700000" algn="tl" rotWithShape="0">
                    <a:schemeClr val="bg1">
                      <a:lumMod val="50000"/>
                    </a:schemeClr>
                  </a:outerShdw>
                </a:effectLst>
              </a:rPr>
              <a:t>metodos</a:t>
            </a:r>
            <a:r>
              <a:rPr lang="en-US" sz="3200" b="1" dirty="0" smtClean="0">
                <a:ln w="9525">
                  <a:solidFill>
                    <a:schemeClr val="bg1"/>
                  </a:solidFill>
                  <a:prstDash val="solid"/>
                </a:ln>
                <a:effectLst>
                  <a:outerShdw blurRad="12700" dist="38100" dir="2700000" algn="tl" rotWithShape="0">
                    <a:schemeClr val="bg1">
                      <a:lumMod val="50000"/>
                    </a:schemeClr>
                  </a:outerShdw>
                </a:effectLst>
              </a:rPr>
              <a:t> de </a:t>
            </a:r>
            <a:r>
              <a:rPr lang="es-MX" sz="3200" b="1" dirty="0" smtClean="0">
                <a:ln w="9525">
                  <a:solidFill>
                    <a:schemeClr val="bg1"/>
                  </a:solidFill>
                  <a:prstDash val="solid"/>
                </a:ln>
                <a:effectLst>
                  <a:outerShdw blurRad="12700" dist="38100" dir="2700000" algn="tl" rotWithShape="0">
                    <a:schemeClr val="bg1">
                      <a:lumMod val="50000"/>
                    </a:schemeClr>
                  </a:outerShdw>
                </a:effectLst>
              </a:rPr>
              <a:t>transferencia</a:t>
            </a:r>
            <a:r>
              <a:rPr lang="en-US" sz="3200" b="1" dirty="0" smtClean="0">
                <a:ln w="9525">
                  <a:solidFill>
                    <a:schemeClr val="bg1"/>
                  </a:solidFill>
                  <a:prstDash val="solid"/>
                </a:ln>
                <a:effectLst>
                  <a:outerShdw blurRad="12700" dist="38100" dir="2700000" algn="tl" rotWithShape="0">
                    <a:schemeClr val="bg1">
                      <a:lumMod val="50000"/>
                    </a:schemeClr>
                  </a:outerShdw>
                </a:effectLst>
              </a:rPr>
              <a:t> de </a:t>
            </a:r>
            <a:r>
              <a:rPr lang="es-MX" sz="3200" b="1" dirty="0" smtClean="0">
                <a:ln w="9525">
                  <a:solidFill>
                    <a:schemeClr val="bg1"/>
                  </a:solidFill>
                  <a:prstDash val="solid"/>
                </a:ln>
                <a:effectLst>
                  <a:outerShdw blurRad="12700" dist="38100" dir="2700000" algn="tl" rotWithShape="0">
                    <a:schemeClr val="bg1">
                      <a:lumMod val="50000"/>
                    </a:schemeClr>
                  </a:outerShdw>
                </a:effectLst>
              </a:rPr>
              <a:t>calor</a:t>
            </a:r>
            <a:endParaRPr lang="es-MX"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Text Speaker Startup Text(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7208" y="5800860"/>
            <a:ext cx="609600" cy="609600"/>
          </a:xfrm>
          <a:prstGeom prst="rect">
            <a:avLst/>
          </a:prstGeom>
        </p:spPr>
      </p:pic>
    </p:spTree>
    <p:extLst>
      <p:ext uri="{BB962C8B-B14F-4D97-AF65-F5344CB8AC3E}">
        <p14:creationId xmlns:p14="http://schemas.microsoft.com/office/powerpoint/2010/main" val="34040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MX" dirty="0" smtClean="0">
                <a:solidFill>
                  <a:schemeClr val="tx1"/>
                </a:solidFill>
              </a:rPr>
              <a:t>Conducción</a:t>
            </a:r>
            <a:r>
              <a:rPr lang="es-MX" dirty="0" smtClean="0"/>
              <a:t>: este se da mediante colisiones moleculares entre moléculas vecinas. Por ejemplo si sostenemos una barra de metal y ponemos el otro extremo en el fuego al cabo de un momento el calor llegara a nuestra mano a causa de el proceso de conducción.</a:t>
            </a:r>
          </a:p>
          <a:p>
            <a:pPr marL="0" indent="0">
              <a:buNone/>
            </a:pPr>
            <a:r>
              <a:rPr lang="es-MX" dirty="0" smtClean="0"/>
              <a:t>El incremento de movimiento molecular en el extremo que se esta calentando va pasando de una a otra molécula hasta llegar a nuestra mano.</a:t>
            </a:r>
            <a:endParaRPr lang="es-MX" dirty="0"/>
          </a:p>
        </p:txBody>
      </p:sp>
      <p:pic>
        <p:nvPicPr>
          <p:cNvPr id="1026" name="Picture 2" descr="https://conducciondelcarlor.files.wordpress.com/2013/03/03_mecher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445" y="3764280"/>
            <a:ext cx="394335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2" name="Text Speaker Startup Text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412" y="6066183"/>
            <a:ext cx="609600" cy="609600"/>
          </a:xfrm>
          <a:prstGeom prst="rect">
            <a:avLst/>
          </a:prstGeom>
        </p:spPr>
      </p:pic>
    </p:spTree>
    <p:extLst>
      <p:ext uri="{BB962C8B-B14F-4D97-AF65-F5344CB8AC3E}">
        <p14:creationId xmlns:p14="http://schemas.microsoft.com/office/powerpoint/2010/main" val="35089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MX" dirty="0" smtClean="0">
                <a:solidFill>
                  <a:schemeClr val="tx1"/>
                </a:solidFill>
              </a:rPr>
              <a:t>Convección: </a:t>
            </a:r>
            <a:r>
              <a:rPr lang="es-MX" dirty="0" smtClean="0">
                <a:solidFill>
                  <a:schemeClr val="bg1"/>
                </a:solidFill>
              </a:rPr>
              <a:t>difiere de la conducción por que el medio materia “Si” se mueve, el calor se transfiere mediante el movimiento de las masas, en vez de ir pasando a través de las moléculas vecinas .</a:t>
            </a:r>
          </a:p>
          <a:p>
            <a:pPr marL="0" indent="0">
              <a:buNone/>
            </a:pPr>
            <a:r>
              <a:rPr lang="es-MX" dirty="0">
                <a:solidFill>
                  <a:schemeClr val="bg1"/>
                </a:solidFill>
              </a:rPr>
              <a:t> </a:t>
            </a:r>
            <a:r>
              <a:rPr lang="es-MX" dirty="0" smtClean="0">
                <a:solidFill>
                  <a:schemeClr val="bg1"/>
                </a:solidFill>
              </a:rPr>
              <a:t>es así como la mayoría de las casas se calientan y también es lo que pasa cuando ponemos a calentar agua en un recipiente cuando el agua de la parte inferior esta caliente  sube y el agua fría baja </a:t>
            </a:r>
            <a:endParaRPr lang="es-MX" dirty="0">
              <a:solidFill>
                <a:schemeClr val="tx1"/>
              </a:solidFill>
            </a:endParaRPr>
          </a:p>
        </p:txBody>
      </p:sp>
      <p:pic>
        <p:nvPicPr>
          <p:cNvPr id="2050" name="Picture 2" descr="http://static.batanga.com/sites/default/files/styles/full/public/curiosidades.batanga.com/files/Que-es-la-conveccion-1.jpg?itok=RbqVHuD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566" y="3760470"/>
            <a:ext cx="4081874" cy="2708593"/>
          </a:xfrm>
          <a:prstGeom prst="rect">
            <a:avLst/>
          </a:prstGeom>
          <a:noFill/>
          <a:extLst>
            <a:ext uri="{909E8E84-426E-40DD-AFC4-6F175D3DCCD1}">
              <a14:hiddenFill xmlns:a14="http://schemas.microsoft.com/office/drawing/2010/main">
                <a:solidFill>
                  <a:srgbClr val="FFFFFF"/>
                </a:solidFill>
              </a14:hiddenFill>
            </a:ext>
          </a:extLst>
        </p:spPr>
      </p:pic>
      <p:pic>
        <p:nvPicPr>
          <p:cNvPr id="2" name="Text Speaker Startup Text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5287" y="5986670"/>
            <a:ext cx="609600" cy="609600"/>
          </a:xfrm>
          <a:prstGeom prst="rect">
            <a:avLst/>
          </a:prstGeom>
        </p:spPr>
      </p:pic>
    </p:spTree>
    <p:extLst>
      <p:ext uri="{BB962C8B-B14F-4D97-AF65-F5344CB8AC3E}">
        <p14:creationId xmlns:p14="http://schemas.microsoft.com/office/powerpoint/2010/main" val="143189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237278" cy="3615267"/>
          </a:xfrm>
        </p:spPr>
        <p:txBody>
          <a:bodyPr/>
          <a:lstStyle/>
          <a:p>
            <a:r>
              <a:rPr lang="es-MX" dirty="0" smtClean="0">
                <a:solidFill>
                  <a:schemeClr val="tx1"/>
                </a:solidFill>
              </a:rPr>
              <a:t>Radiación: </a:t>
            </a:r>
            <a:r>
              <a:rPr lang="es-MX" dirty="0" smtClean="0">
                <a:solidFill>
                  <a:schemeClr val="bg1"/>
                </a:solidFill>
              </a:rPr>
              <a:t> este proceso implica la emisión y absorción de ondas electromagnéticas que se originan a un nivel atómico ( estas ondas viajan ala velocidad de la luz ) y no necesitan ningún medio físico para propagarse </a:t>
            </a:r>
          </a:p>
          <a:p>
            <a:pPr marL="0" indent="0">
              <a:buNone/>
            </a:pPr>
            <a:r>
              <a:rPr lang="es-MX" dirty="0" smtClean="0">
                <a:solidFill>
                  <a:schemeClr val="bg1"/>
                </a:solidFill>
              </a:rPr>
              <a:t>El ejemplo mas claro y también la fuente mas grande es nuestro propio sol</a:t>
            </a:r>
            <a:endParaRPr lang="es-MX" dirty="0">
              <a:solidFill>
                <a:schemeClr val="tx1"/>
              </a:solidFill>
            </a:endParaRPr>
          </a:p>
        </p:txBody>
      </p:sp>
      <p:pic>
        <p:nvPicPr>
          <p:cNvPr id="3074" name="Picture 2" descr="http://i.imgur.com/Mrbv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165" y="3288506"/>
            <a:ext cx="4153535" cy="3115151"/>
          </a:xfrm>
          <a:prstGeom prst="rect">
            <a:avLst/>
          </a:prstGeom>
          <a:noFill/>
          <a:extLst>
            <a:ext uri="{909E8E84-426E-40DD-AFC4-6F175D3DCCD1}">
              <a14:hiddenFill xmlns:a14="http://schemas.microsoft.com/office/drawing/2010/main">
                <a:solidFill>
                  <a:srgbClr val="FFFFFF"/>
                </a:solidFill>
              </a14:hiddenFill>
            </a:ext>
          </a:extLst>
        </p:spPr>
      </p:pic>
      <p:pic>
        <p:nvPicPr>
          <p:cNvPr id="2" name="Text Speaker Startup Text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412" y="5875537"/>
            <a:ext cx="609600" cy="609600"/>
          </a:xfrm>
          <a:prstGeom prst="rect">
            <a:avLst/>
          </a:prstGeom>
        </p:spPr>
      </p:pic>
    </p:spTree>
    <p:extLst>
      <p:ext uri="{BB962C8B-B14F-4D97-AF65-F5344CB8AC3E}">
        <p14:creationId xmlns:p14="http://schemas.microsoft.com/office/powerpoint/2010/main" val="24197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081510" cy="1415772"/>
          </a:xfrm>
          <a:prstGeom prst="rect">
            <a:avLst/>
          </a:prstGeom>
          <a:noFill/>
        </p:spPr>
        <p:txBody>
          <a:bodyPr wrap="square" lIns="91440" tIns="45720" rIns="91440" bIns="45720">
            <a:spAutoFit/>
          </a:bodyPr>
          <a:lstStyle/>
          <a:p>
            <a:pPr algn="ctr"/>
            <a:r>
              <a:rPr lang="es-MX" sz="5400" b="1" dirty="0" smtClean="0">
                <a:ln w="9525">
                  <a:solidFill>
                    <a:schemeClr val="bg1"/>
                  </a:solidFill>
                  <a:prstDash val="solid"/>
                </a:ln>
                <a:effectLst>
                  <a:outerShdw blurRad="12700" dist="38100" dir="2700000" algn="tl" rotWithShape="0">
                    <a:schemeClr val="bg1">
                      <a:lumMod val="50000"/>
                    </a:schemeClr>
                  </a:outerShdw>
                </a:effectLst>
              </a:rPr>
              <a:t>Capitulo</a:t>
            </a:r>
            <a:r>
              <a:rPr lang="en-US" sz="5400" b="1" dirty="0" smtClean="0">
                <a:ln w="9525">
                  <a:solidFill>
                    <a:schemeClr val="bg1"/>
                  </a:solidFill>
                  <a:prstDash val="solid"/>
                </a:ln>
                <a:effectLst>
                  <a:outerShdw blurRad="12700" dist="38100" dir="2700000" algn="tl" rotWithShape="0">
                    <a:schemeClr val="bg1">
                      <a:lumMod val="50000"/>
                    </a:schemeClr>
                  </a:outerShdw>
                </a:effectLst>
              </a:rPr>
              <a:t> 19 </a:t>
            </a:r>
            <a:r>
              <a:rPr lang="es-MX" sz="3200" b="1" dirty="0" smtClean="0">
                <a:ln w="9525">
                  <a:solidFill>
                    <a:schemeClr val="bg1"/>
                  </a:solidFill>
                  <a:prstDash val="solid"/>
                </a:ln>
                <a:effectLst>
                  <a:outerShdw blurRad="12700" dist="38100" dir="2700000" algn="tl" rotWithShape="0">
                    <a:schemeClr val="bg1">
                      <a:lumMod val="50000"/>
                    </a:schemeClr>
                  </a:outerShdw>
                </a:effectLst>
              </a:rPr>
              <a:t>propiedades</a:t>
            </a:r>
            <a:r>
              <a:rPr lang="en-US" sz="3200" b="1" dirty="0" smtClean="0">
                <a:ln w="9525">
                  <a:solidFill>
                    <a:schemeClr val="bg1"/>
                  </a:solidFill>
                  <a:prstDash val="solid"/>
                </a:ln>
                <a:effectLst>
                  <a:outerShdw blurRad="12700" dist="38100" dir="2700000" algn="tl" rotWithShape="0">
                    <a:schemeClr val="bg1">
                      <a:lumMod val="50000"/>
                    </a:schemeClr>
                  </a:outerShdw>
                </a:effectLst>
              </a:rPr>
              <a:t> </a:t>
            </a:r>
            <a:r>
              <a:rPr lang="es-MX" sz="3200" b="1" dirty="0" smtClean="0">
                <a:ln w="9525">
                  <a:solidFill>
                    <a:schemeClr val="bg1"/>
                  </a:solidFill>
                  <a:prstDash val="solid"/>
                </a:ln>
                <a:effectLst>
                  <a:outerShdw blurRad="12700" dist="38100" dir="2700000" algn="tl" rotWithShape="0">
                    <a:schemeClr val="bg1">
                      <a:lumMod val="50000"/>
                    </a:schemeClr>
                  </a:outerShdw>
                </a:effectLst>
              </a:rPr>
              <a:t>térmicas</a:t>
            </a:r>
            <a:r>
              <a:rPr lang="en-US" sz="3200" b="1" dirty="0" smtClean="0">
                <a:ln w="9525">
                  <a:solidFill>
                    <a:schemeClr val="bg1"/>
                  </a:solidFill>
                  <a:prstDash val="solid"/>
                </a:ln>
                <a:effectLst>
                  <a:outerShdw blurRad="12700" dist="38100" dir="2700000" algn="tl" rotWithShape="0">
                    <a:schemeClr val="bg1">
                      <a:lumMod val="50000"/>
                    </a:schemeClr>
                  </a:outerShdw>
                </a:effectLst>
              </a:rPr>
              <a:t> de la </a:t>
            </a:r>
            <a:r>
              <a:rPr lang="es-MX" sz="3200" b="1" dirty="0" smtClean="0">
                <a:ln w="9525">
                  <a:solidFill>
                    <a:schemeClr val="bg1"/>
                  </a:solidFill>
                  <a:prstDash val="solid"/>
                </a:ln>
                <a:effectLst>
                  <a:outerShdw blurRad="12700" dist="38100" dir="2700000" algn="tl" rotWithShape="0">
                    <a:schemeClr val="bg1">
                      <a:lumMod val="50000"/>
                    </a:schemeClr>
                  </a:outerShdw>
                </a:effectLst>
              </a:rPr>
              <a:t>materia</a:t>
            </a:r>
            <a:r>
              <a:rPr lang="en-US" sz="3200" b="1" dirty="0" smtClean="0">
                <a:ln w="9525">
                  <a:solidFill>
                    <a:schemeClr val="bg1"/>
                  </a:solidFill>
                  <a:prstDash val="solid"/>
                </a:ln>
                <a:effectLst>
                  <a:outerShdw blurRad="12700" dist="38100" dir="2700000" algn="tl" rotWithShape="0">
                    <a:schemeClr val="bg1">
                      <a:lumMod val="50000"/>
                    </a:schemeClr>
                  </a:outerShdw>
                </a:effectLst>
              </a:rPr>
              <a:t> </a:t>
            </a:r>
            <a:endParaRPr lang="es-MX"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ontent Placeholder 2"/>
          <p:cNvSpPr txBox="1">
            <a:spLocks/>
          </p:cNvSpPr>
          <p:nvPr/>
        </p:nvSpPr>
        <p:spPr>
          <a:xfrm>
            <a:off x="1175702" y="1415773"/>
            <a:ext cx="8534400" cy="294841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s-MX" sz="2400" dirty="0" smtClean="0">
                <a:solidFill>
                  <a:schemeClr val="bg1"/>
                </a:solidFill>
              </a:rPr>
              <a:t>El estado de la materia se puede determinar con cuatro variables la presión, el volumen, la temperatura y la masa.</a:t>
            </a:r>
          </a:p>
          <a:p>
            <a:pPr marL="0" indent="0">
              <a:buNone/>
            </a:pPr>
            <a:r>
              <a:rPr lang="es-MX" sz="2400" dirty="0" smtClean="0">
                <a:solidFill>
                  <a:schemeClr val="bg1"/>
                </a:solidFill>
              </a:rPr>
              <a:t>Dependiendo de su estado la materia puede existir en fase liquido, solido y gaseosa por eso es bueno distinguir entre los términos estado y fase.</a:t>
            </a:r>
          </a:p>
        </p:txBody>
      </p:sp>
      <p:pic>
        <p:nvPicPr>
          <p:cNvPr id="1026" name="Picture 2" descr="https://upload.wikimedia.org/wikipedia/commons/thumb/0/0d/Estados.svg/290px-Estado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836" y="3576696"/>
            <a:ext cx="4060825" cy="3234657"/>
          </a:xfrm>
          <a:prstGeom prst="rect">
            <a:avLst/>
          </a:prstGeom>
          <a:noFill/>
          <a:extLst>
            <a:ext uri="{909E8E84-426E-40DD-AFC4-6F175D3DCCD1}">
              <a14:hiddenFill xmlns:a14="http://schemas.microsoft.com/office/drawing/2010/main">
                <a:solidFill>
                  <a:srgbClr val="FFFFFF"/>
                </a:solidFill>
              </a14:hiddenFill>
            </a:ext>
          </a:extLst>
        </p:spPr>
      </p:pic>
      <p:pic>
        <p:nvPicPr>
          <p:cNvPr id="2" name="Text Speaker Startup Tex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47863" y="5684838"/>
            <a:ext cx="609600" cy="609600"/>
          </a:xfrm>
          <a:prstGeom prst="rect">
            <a:avLst/>
          </a:prstGeom>
        </p:spPr>
      </p:pic>
    </p:spTree>
    <p:extLst>
      <p:ext uri="{BB962C8B-B14F-4D97-AF65-F5344CB8AC3E}">
        <p14:creationId xmlns:p14="http://schemas.microsoft.com/office/powerpoint/2010/main" val="4013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44085" y="0"/>
            <a:ext cx="8534400" cy="3615267"/>
          </a:xfrm>
        </p:spPr>
        <p:txBody>
          <a:bodyPr>
            <a:normAutofit/>
          </a:bodyPr>
          <a:lstStyle/>
          <a:p>
            <a:r>
              <a:rPr lang="es-MX" sz="2400" dirty="0" smtClean="0">
                <a:solidFill>
                  <a:schemeClr val="bg1"/>
                </a:solidFill>
              </a:rPr>
              <a:t>Estas se manifiestan básicamente en los procesos físicos como cambios de estado, cambios de temperatura, cambios de presión, etc.</a:t>
            </a:r>
          </a:p>
          <a:p>
            <a:pPr marL="0" indent="0">
              <a:buNone/>
            </a:pPr>
            <a:r>
              <a:rPr lang="es-MX" sz="2400" dirty="0" smtClean="0">
                <a:solidFill>
                  <a:schemeClr val="bg1"/>
                </a:solidFill>
              </a:rPr>
              <a:t>    Por ejemplo. Color, Dureza, Densidad, Punto de ebullición, Puntos de fusión </a:t>
            </a:r>
            <a:endParaRPr lang="es-MX" sz="2400" dirty="0">
              <a:solidFill>
                <a:schemeClr val="bg1"/>
              </a:solidFill>
            </a:endParaRPr>
          </a:p>
        </p:txBody>
      </p:sp>
      <p:pic>
        <p:nvPicPr>
          <p:cNvPr id="4098" name="Picture 2" descr="http://3.bp.blogspot.com/-C9sCpKdxs80/UX2WWMpx-NI/AAAAAAAACAY/Mf_3bCFcQdQ/s1600/Vaciado00000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0036" y="3540369"/>
            <a:ext cx="3056548" cy="22924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gonzalezjoyeria.com/gestion/catalogo/Tumb/swarovski_6789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 y="3540369"/>
            <a:ext cx="2917607" cy="2844668"/>
          </a:xfrm>
          <a:prstGeom prst="rect">
            <a:avLst/>
          </a:prstGeom>
          <a:noFill/>
          <a:extLst>
            <a:ext uri="{909E8E84-426E-40DD-AFC4-6F175D3DCCD1}">
              <a14:hiddenFill xmlns:a14="http://schemas.microsoft.com/office/drawing/2010/main">
                <a:solidFill>
                  <a:srgbClr val="FFFFFF"/>
                </a:solidFill>
              </a14:hiddenFill>
            </a:ext>
          </a:extLst>
        </p:spPr>
      </p:pic>
      <p:pic>
        <p:nvPicPr>
          <p:cNvPr id="4" name="Text Speaker Startup Text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10053" y="6080237"/>
            <a:ext cx="609600" cy="609600"/>
          </a:xfrm>
          <a:prstGeom prst="rect">
            <a:avLst/>
          </a:prstGeom>
        </p:spPr>
      </p:pic>
    </p:spTree>
    <p:extLst>
      <p:ext uri="{BB962C8B-B14F-4D97-AF65-F5344CB8AC3E}">
        <p14:creationId xmlns:p14="http://schemas.microsoft.com/office/powerpoint/2010/main" val="2175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648" y="1433946"/>
            <a:ext cx="8534400" cy="3615267"/>
          </a:xfrm>
        </p:spPr>
        <p:txBody>
          <a:bodyPr/>
          <a:lstStyle/>
          <a:p>
            <a:pPr marL="0" indent="0">
              <a:buNone/>
            </a:pPr>
            <a:r>
              <a:rPr lang="es-MX" i="1" dirty="0">
                <a:solidFill>
                  <a:schemeClr val="bg1"/>
                </a:solidFill>
              </a:rPr>
              <a:t>La termodinámica se ocupa de la transformación de la energía térmica en energía </a:t>
            </a:r>
            <a:r>
              <a:rPr lang="es-MX" i="1" dirty="0" smtClean="0">
                <a:solidFill>
                  <a:schemeClr val="bg1"/>
                </a:solidFill>
              </a:rPr>
              <a:t>mecánica y </a:t>
            </a:r>
            <a:r>
              <a:rPr lang="es-MX" i="1" dirty="0">
                <a:solidFill>
                  <a:schemeClr val="bg1"/>
                </a:solidFill>
              </a:rPr>
              <a:t>del proceso inverso, la conversión de trabajo en calor. Puesto que casi toda la </a:t>
            </a:r>
            <a:r>
              <a:rPr lang="es-MX" i="1" dirty="0" smtClean="0">
                <a:solidFill>
                  <a:schemeClr val="bg1"/>
                </a:solidFill>
              </a:rPr>
              <a:t>energía disponible </a:t>
            </a:r>
            <a:r>
              <a:rPr lang="es-MX" i="1" dirty="0">
                <a:solidFill>
                  <a:schemeClr val="bg1"/>
                </a:solidFill>
              </a:rPr>
              <a:t>de las materias primas se libera en forma de calor, es fácil comprender por qué </a:t>
            </a:r>
            <a:r>
              <a:rPr lang="es-MX" i="1" dirty="0" smtClean="0">
                <a:solidFill>
                  <a:schemeClr val="bg1"/>
                </a:solidFill>
              </a:rPr>
              <a:t>la termodinámica </a:t>
            </a:r>
            <a:r>
              <a:rPr lang="es-MX" i="1" dirty="0">
                <a:solidFill>
                  <a:schemeClr val="bg1"/>
                </a:solidFill>
              </a:rPr>
              <a:t>desempeña un papel tan importante en la ciencia y en la tecnología.</a:t>
            </a:r>
            <a:endParaRPr lang="es-MX" i="1" dirty="0">
              <a:solidFill>
                <a:schemeClr val="bg1"/>
              </a:solidFill>
            </a:endParaRPr>
          </a:p>
        </p:txBody>
      </p:sp>
      <p:sp>
        <p:nvSpPr>
          <p:cNvPr id="4" name="Title 4"/>
          <p:cNvSpPr>
            <a:spLocks noGrp="1"/>
          </p:cNvSpPr>
          <p:nvPr>
            <p:ph type="title"/>
          </p:nvPr>
        </p:nvSpPr>
        <p:spPr>
          <a:xfrm>
            <a:off x="0" y="246221"/>
            <a:ext cx="12081510" cy="923330"/>
          </a:xfrm>
          <a:prstGeom prst="rect">
            <a:avLst/>
          </a:prstGeom>
          <a:noFill/>
        </p:spPr>
        <p:txBody>
          <a:bodyPr wrap="square" lIns="91440" tIns="45720" rIns="91440" bIns="45720">
            <a:spAutoFit/>
          </a:bodyPr>
          <a:lstStyle/>
          <a:p>
            <a:pPr algn="ctr"/>
            <a:r>
              <a:rPr lang="es-MX" sz="5400" b="1" dirty="0" smtClean="0">
                <a:ln w="9525">
                  <a:solidFill>
                    <a:schemeClr val="bg1"/>
                  </a:solidFill>
                  <a:prstDash val="solid"/>
                </a:ln>
                <a:effectLst>
                  <a:outerShdw blurRad="12700" dist="38100" dir="2700000" algn="tl" rotWithShape="0">
                    <a:schemeClr val="bg1">
                      <a:lumMod val="50000"/>
                    </a:schemeClr>
                  </a:outerShdw>
                </a:effectLst>
              </a:rPr>
              <a:t>Capitulo</a:t>
            </a:r>
            <a:r>
              <a:rPr lang="en-US" sz="5400" b="1" dirty="0" smtClean="0">
                <a:ln w="9525">
                  <a:solidFill>
                    <a:schemeClr val="bg1"/>
                  </a:solidFill>
                  <a:prstDash val="solid"/>
                </a:ln>
                <a:effectLst>
                  <a:outerShdw blurRad="12700" dist="38100" dir="2700000" algn="tl" rotWithShape="0">
                    <a:schemeClr val="bg1">
                      <a:lumMod val="50000"/>
                    </a:schemeClr>
                  </a:outerShdw>
                </a:effectLst>
              </a:rPr>
              <a:t> </a:t>
            </a:r>
            <a:r>
              <a:rPr lang="en-US" sz="5400" b="1" dirty="0" smtClean="0">
                <a:ln w="9525">
                  <a:solidFill>
                    <a:schemeClr val="bg1"/>
                  </a:solidFill>
                  <a:prstDash val="solid"/>
                </a:ln>
                <a:effectLst>
                  <a:outerShdw blurRad="12700" dist="38100" dir="2700000" algn="tl" rotWithShape="0">
                    <a:schemeClr val="bg1">
                      <a:lumMod val="50000"/>
                    </a:schemeClr>
                  </a:outerShdw>
                </a:effectLst>
              </a:rPr>
              <a:t>20</a:t>
            </a:r>
            <a:r>
              <a:rPr lang="en-US" sz="5400" b="1" dirty="0" smtClean="0">
                <a:ln w="9525">
                  <a:solidFill>
                    <a:schemeClr val="bg1"/>
                  </a:solidFill>
                  <a:prstDash val="solid"/>
                </a:ln>
                <a:effectLst>
                  <a:outerShdw blurRad="12700" dist="38100" dir="2700000" algn="tl" rotWithShape="0">
                    <a:schemeClr val="bg1">
                      <a:lumMod val="50000"/>
                    </a:schemeClr>
                  </a:outerShdw>
                </a:effectLst>
              </a:rPr>
              <a:t> </a:t>
            </a:r>
            <a:r>
              <a:rPr lang="es-MX" sz="3200" b="1" dirty="0">
                <a:ln w="9525">
                  <a:solidFill>
                    <a:schemeClr val="bg1"/>
                  </a:solidFill>
                  <a:prstDash val="solid"/>
                </a:ln>
                <a:effectLst>
                  <a:outerShdw blurRad="12700" dist="38100" dir="2700000" algn="tl" rotWithShape="0">
                    <a:schemeClr val="bg1">
                      <a:lumMod val="50000"/>
                    </a:schemeClr>
                  </a:outerShdw>
                </a:effectLst>
              </a:rPr>
              <a:t> </a:t>
            </a:r>
            <a:r>
              <a:rPr lang="es-MX" sz="3200" b="1" dirty="0" smtClean="0">
                <a:ln w="9525">
                  <a:solidFill>
                    <a:schemeClr val="bg1"/>
                  </a:solidFill>
                  <a:prstDash val="solid"/>
                </a:ln>
                <a:effectLst>
                  <a:outerShdw blurRad="12700" dist="38100" dir="2700000" algn="tl" rotWithShape="0">
                    <a:schemeClr val="bg1">
                      <a:lumMod val="50000"/>
                    </a:schemeClr>
                  </a:outerShdw>
                </a:effectLst>
              </a:rPr>
              <a:t>Termodinámica</a:t>
            </a:r>
            <a:endParaRPr lang="es-MX"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050" name="Picture 2" descr="http://static.batanga.com/sites/default/files/styles/full/public/curiosidades.batanga.com/files/Que-es-la-termodinamica-1.jpg?itok=oDN_6vH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254" y="4010633"/>
            <a:ext cx="3899639" cy="2605950"/>
          </a:xfrm>
          <a:prstGeom prst="rect">
            <a:avLst/>
          </a:prstGeom>
          <a:noFill/>
          <a:extLst>
            <a:ext uri="{909E8E84-426E-40DD-AFC4-6F175D3DCCD1}">
              <a14:hiddenFill xmlns:a14="http://schemas.microsoft.com/office/drawing/2010/main">
                <a:solidFill>
                  <a:srgbClr val="FFFFFF"/>
                </a:solidFill>
              </a14:hiddenFill>
            </a:ext>
          </a:extLst>
        </p:spPr>
      </p:pic>
      <p:pic>
        <p:nvPicPr>
          <p:cNvPr id="5" name="Text Speaker Startup Text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254750"/>
            <a:ext cx="609600" cy="609600"/>
          </a:xfrm>
          <a:prstGeom prst="rect">
            <a:avLst/>
          </a:prstGeom>
        </p:spPr>
      </p:pic>
    </p:spTree>
    <p:extLst>
      <p:ext uri="{BB962C8B-B14F-4D97-AF65-F5344CB8AC3E}">
        <p14:creationId xmlns:p14="http://schemas.microsoft.com/office/powerpoint/2010/main" val="41701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279</TotalTime>
  <Words>949</Words>
  <Application>Microsoft Office PowerPoint</Application>
  <PresentationFormat>Widescreen</PresentationFormat>
  <Paragraphs>39</Paragraphs>
  <Slides>15</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Slice</vt:lpstr>
      <vt:lpstr>PowerPoint Presentation</vt:lpstr>
      <vt:lpstr>PowerPoint Presentation</vt:lpstr>
      <vt:lpstr>Conducción – convección - radiación</vt:lpstr>
      <vt:lpstr>PowerPoint Presentation</vt:lpstr>
      <vt:lpstr>PowerPoint Presentation</vt:lpstr>
      <vt:lpstr>PowerPoint Presentation</vt:lpstr>
      <vt:lpstr>Capitulo 19 propiedades térmicas de la materia </vt:lpstr>
      <vt:lpstr>PowerPoint Presentation</vt:lpstr>
      <vt:lpstr>Capitulo 20  Termodinámica</vt:lpstr>
      <vt:lpstr>Calor y trabajo </vt:lpstr>
      <vt:lpstr>Leyes de la termodinámica</vt:lpstr>
      <vt:lpstr>PowerPoint Presentation</vt:lpstr>
      <vt:lpstr>Capitulo 21  Movimiento ondulatorio </vt:lpstr>
      <vt:lpstr>Ondas transversales</vt:lpstr>
      <vt:lpstr>Ondas longitudinales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Ochoa</dc:creator>
  <cp:lastModifiedBy>Luis Ochoa</cp:lastModifiedBy>
  <cp:revision>19</cp:revision>
  <dcterms:created xsi:type="dcterms:W3CDTF">2016-08-10T05:00:24Z</dcterms:created>
  <dcterms:modified xsi:type="dcterms:W3CDTF">2016-08-12T09:54:49Z</dcterms:modified>
</cp:coreProperties>
</file>