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69" r:id="rId3"/>
    <p:sldId id="256" r:id="rId4"/>
    <p:sldId id="263" r:id="rId5"/>
    <p:sldId id="264" r:id="rId6"/>
    <p:sldId id="260" r:id="rId7"/>
    <p:sldId id="258" r:id="rId8"/>
    <p:sldId id="261" r:id="rId9"/>
    <p:sldId id="257" r:id="rId10"/>
    <p:sldId id="266" r:id="rId11"/>
    <p:sldId id="267" r:id="rId12"/>
    <p:sldId id="259" r:id="rId13"/>
    <p:sldId id="268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53352-CAB4-4562-B57A-D66EE9F8800F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BFDE0-44C0-4A90-AFA1-9EA9FF0EC3D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3054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348EE0-345F-4AF2-ACB6-B9D7A34E9828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MX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BFDE0-44C0-4A90-AFA1-9EA9FF0EC3DA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5F020-BA67-4519-B37E-AEAF10548C03}" type="datetimeFigureOut">
              <a:rPr lang="es-MX" smtClean="0"/>
              <a:pPr/>
              <a:t>04/02/2014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90695-F083-40D3-A5B9-AF25C31D731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histv2.free.fr/bell/bell1.htm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2051720" y="2924943"/>
            <a:ext cx="49685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4800" dirty="0" smtClean="0">
                <a:latin typeface="Calibri" pitchFamily="34" charset="0"/>
              </a:rPr>
              <a:t>INTRODUCCION</a:t>
            </a:r>
            <a:endParaRPr lang="es-MX" sz="4800" dirty="0">
              <a:latin typeface="Calibri" pitchFamily="34" charset="0"/>
            </a:endParaRP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643185" y="1124744"/>
            <a:ext cx="778562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4800" dirty="0">
                <a:latin typeface="Calibri" pitchFamily="34" charset="0"/>
              </a:rPr>
              <a:t>COMUNICACIONES OPTICAS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2699792" y="4581128"/>
            <a:ext cx="586301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MX" dirty="0"/>
              <a:t>Universidad Autónoma de Baja California UABC</a:t>
            </a:r>
          </a:p>
          <a:p>
            <a:pPr eaLnBrk="1" hangingPunct="1"/>
            <a:r>
              <a:rPr lang="es-MX" dirty="0" smtClean="0"/>
              <a:t>Facultad de Ingeniería Arquitectura y Diseño, Ensenada</a:t>
            </a:r>
            <a:endParaRPr lang="es-MX" dirty="0"/>
          </a:p>
          <a:p>
            <a:pPr eaLnBrk="1" hangingPunct="1"/>
            <a:r>
              <a:rPr lang="es-MX" dirty="0"/>
              <a:t>Dr. Horacio Luis Martínez Reyes</a:t>
            </a:r>
          </a:p>
        </p:txBody>
      </p:sp>
    </p:spTree>
    <p:extLst>
      <p:ext uri="{BB962C8B-B14F-4D97-AF65-F5344CB8AC3E}">
        <p14:creationId xmlns:p14="http://schemas.microsoft.com/office/powerpoint/2010/main" val="403372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357430"/>
            <a:ext cx="15240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343018"/>
            <a:ext cx="4143404" cy="551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285728"/>
            <a:ext cx="8786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1927</a:t>
            </a:r>
          </a:p>
          <a:p>
            <a:pPr algn="ctr"/>
            <a:r>
              <a:rPr lang="es-MX" dirty="0" smtClean="0"/>
              <a:t> </a:t>
            </a:r>
            <a:r>
              <a:rPr lang="es-MX" dirty="0" err="1" smtClean="0"/>
              <a:t>Baird</a:t>
            </a:r>
            <a:r>
              <a:rPr lang="es-MX" dirty="0" smtClean="0"/>
              <a:t> (Inglaterra) y </a:t>
            </a:r>
            <a:r>
              <a:rPr lang="es-MX" dirty="0" err="1" smtClean="0"/>
              <a:t>Hansell</a:t>
            </a:r>
            <a:r>
              <a:rPr lang="es-MX" dirty="0" smtClean="0"/>
              <a:t> (USA) patentan un sistema que puede transmitir imágenes por medio de fibras de silicio (televisión mecánica).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642918"/>
            <a:ext cx="878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1934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French</a:t>
            </a:r>
            <a:r>
              <a:rPr lang="es-MX" dirty="0" smtClean="0"/>
              <a:t> patenta un sistema de varillas rígidas de vidrio que transmiten señales de voz.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844" y="1500174"/>
            <a:ext cx="878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1936 </a:t>
            </a:r>
          </a:p>
          <a:p>
            <a:r>
              <a:rPr lang="es-MX" dirty="0" smtClean="0"/>
              <a:t>Estados Unidos comienza a utilizar fibras ópticas en telecomunicaciones.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428868"/>
            <a:ext cx="7332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1960</a:t>
            </a:r>
          </a:p>
          <a:p>
            <a:r>
              <a:rPr lang="es-MX" dirty="0" smtClean="0"/>
              <a:t>INVENCION DEL LASER, Amplificación de Luz por estimulación de Radiación</a:t>
            </a:r>
            <a:endParaRPr lang="es-MX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3211297"/>
            <a:ext cx="4766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GUIA DE LUZ POR FIBRA OPTICA </a:t>
            </a:r>
            <a:r>
              <a:rPr lang="en-US" dirty="0" smtClean="0"/>
              <a:t>@ 1000 dB/km</a:t>
            </a:r>
            <a:endParaRPr lang="es-MX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3497049"/>
            <a:ext cx="248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2 dB/km </a:t>
            </a:r>
            <a:r>
              <a:rPr lang="en-US" dirty="0" err="1" smtClean="0"/>
              <a:t>cerca</a:t>
            </a:r>
            <a:r>
              <a:rPr lang="en-US" dirty="0" smtClean="0"/>
              <a:t> de 1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s-MX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3782801"/>
            <a:ext cx="8715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/>
              <a:t> LASERES DE SEMICONDUCTOR </a:t>
            </a:r>
            <a:r>
              <a:rPr lang="en-US" dirty="0" err="1" smtClean="0"/>
              <a:t>GaAs</a:t>
            </a:r>
            <a:r>
              <a:rPr lang="en-US" dirty="0" smtClean="0"/>
              <a:t> OPERACION CONTINUA Y A TEMPERATURA AMBIENTE</a:t>
            </a:r>
            <a:endParaRPr lang="es-MX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4786322"/>
            <a:ext cx="80774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1966. 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KAO Y HOCKMAN ESPECULARON QUE LAS FIBRAS OPTICAS PODIAN COMPETIR CON </a:t>
            </a:r>
          </a:p>
          <a:p>
            <a:pPr algn="ctr"/>
            <a:r>
              <a:rPr lang="en-US" dirty="0" smtClean="0"/>
              <a:t>LOS CABLES COAXIALES EXISTENTES.</a:t>
            </a:r>
          </a:p>
          <a:p>
            <a:pPr algn="ctr"/>
            <a:endParaRPr lang="en-US" dirty="0" smtClean="0"/>
          </a:p>
          <a:p>
            <a:pPr algn="just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FIBRAS OPTICAS CON TRANSMISION DE 1% DE LA LUZ HASTA POR 1 km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000108"/>
            <a:ext cx="8072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1970 </a:t>
            </a:r>
          </a:p>
          <a:p>
            <a:r>
              <a:rPr lang="es-MX" dirty="0" smtClean="0"/>
              <a:t>Corning </a:t>
            </a:r>
            <a:r>
              <a:rPr lang="es-MX" dirty="0" err="1" smtClean="0"/>
              <a:t>Glass</a:t>
            </a:r>
            <a:r>
              <a:rPr lang="es-MX" dirty="0" smtClean="0"/>
              <a:t> Works</a:t>
            </a:r>
            <a:r>
              <a:rPr lang="en-US" dirty="0" smtClean="0"/>
              <a:t>:</a:t>
            </a:r>
            <a:r>
              <a:rPr lang="es-MX" dirty="0" smtClean="0"/>
              <a:t> fibras ópticas con una atenuación de 20 dB/km a una longitud de onda de 633nm. </a:t>
            </a:r>
            <a:endParaRPr lang="es-MX" dirty="0"/>
          </a:p>
        </p:txBody>
      </p:sp>
      <p:sp>
        <p:nvSpPr>
          <p:cNvPr id="10" name="TextBox 9"/>
          <p:cNvSpPr txBox="1"/>
          <p:nvPr/>
        </p:nvSpPr>
        <p:spPr>
          <a:xfrm>
            <a:off x="785786" y="4643446"/>
            <a:ext cx="7433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EN LA ACTUALIDAD. TRANSMISION DE 96% SOBRE UN km.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SI EL OCEANO TUVIERA UN 79% DE TRANSMISION SE PODRIA VER EL FONDO</a:t>
            </a:r>
            <a:endParaRPr lang="es-MX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2428868"/>
            <a:ext cx="87868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1978</a:t>
            </a:r>
          </a:p>
          <a:p>
            <a:pPr algn="ctr"/>
            <a:r>
              <a:rPr lang="es-MX" dirty="0" smtClean="0"/>
              <a:t>Fibra óptica </a:t>
            </a:r>
            <a:r>
              <a:rPr lang="es-MX" dirty="0" err="1" smtClean="0"/>
              <a:t>monomodo</a:t>
            </a:r>
            <a:r>
              <a:rPr lang="es-MX" dirty="0" smtClean="0"/>
              <a:t> </a:t>
            </a:r>
          </a:p>
          <a:p>
            <a:endParaRPr lang="es-MX" dirty="0" smtClean="0"/>
          </a:p>
          <a:p>
            <a:pPr algn="ctr"/>
            <a:r>
              <a:rPr lang="es-MX" dirty="0" smtClean="0"/>
              <a:t>1979</a:t>
            </a:r>
          </a:p>
          <a:p>
            <a:pPr algn="ctr"/>
            <a:r>
              <a:rPr lang="es-MX" dirty="0" smtClean="0"/>
              <a:t>se consigue para ésta una atenuación de 0.20 dB/km a 1550 </a:t>
            </a:r>
            <a:r>
              <a:rPr lang="es-MX" dirty="0" err="1" smtClean="0"/>
              <a:t>nm</a:t>
            </a:r>
            <a:r>
              <a:rPr lang="es-MX" dirty="0" smtClean="0"/>
              <a:t>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231773" y="285728"/>
            <a:ext cx="8483631" cy="2620336"/>
            <a:chOff x="231773" y="285728"/>
            <a:chExt cx="8483631" cy="2620336"/>
          </a:xfrm>
        </p:grpSpPr>
        <p:sp>
          <p:nvSpPr>
            <p:cNvPr id="2" name="TextBox 1"/>
            <p:cNvSpPr txBox="1"/>
            <p:nvPr/>
          </p:nvSpPr>
          <p:spPr>
            <a:xfrm>
              <a:off x="2714612" y="285728"/>
              <a:ext cx="41324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SISTEMA DE COMUNICACIONES</a:t>
              </a:r>
              <a:endParaRPr lang="es-MX" sz="24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2071670" y="1928802"/>
              <a:ext cx="1214446" cy="7858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643570" y="1928802"/>
              <a:ext cx="1214446" cy="7858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76939" y="2143116"/>
              <a:ext cx="12091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Transmisor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15008" y="2130974"/>
              <a:ext cx="10317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Receptor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14744" y="1428736"/>
              <a:ext cx="164307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CANAL</a:t>
              </a:r>
            </a:p>
            <a:p>
              <a:r>
                <a:rPr lang="en-US" dirty="0" smtClean="0"/>
                <a:t>(RF, </a:t>
              </a:r>
              <a:r>
                <a:rPr lang="en-US" dirty="0" err="1" smtClean="0"/>
                <a:t>Microondas</a:t>
              </a:r>
              <a:r>
                <a:rPr lang="en-US" dirty="0" smtClean="0"/>
                <a:t>, cable coaxial, par </a:t>
              </a:r>
              <a:r>
                <a:rPr lang="en-US" dirty="0" err="1" smtClean="0"/>
                <a:t>trenzado</a:t>
              </a:r>
              <a:r>
                <a:rPr lang="en-US" dirty="0" smtClean="0"/>
                <a:t>)</a:t>
              </a:r>
              <a:endParaRPr lang="es-MX" dirty="0" smtClean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5720" y="714356"/>
              <a:ext cx="107157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Voz, video, datos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1773" y="2000240"/>
              <a:ext cx="9826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Señal </a:t>
              </a:r>
            </a:p>
            <a:p>
              <a:r>
                <a:rPr lang="es-MX" dirty="0" smtClean="0"/>
                <a:t>eléctrica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36988" y="1928802"/>
              <a:ext cx="1035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Señal</a:t>
              </a:r>
            </a:p>
            <a:p>
              <a:r>
                <a:rPr lang="es-MX" dirty="0" smtClean="0"/>
                <a:t> eléctrica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43834" y="714356"/>
              <a:ext cx="107157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Voz, video, datos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>
              <a:off x="463521" y="1820851"/>
              <a:ext cx="35719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1357290" y="2276468"/>
              <a:ext cx="500066" cy="952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7000892" y="2285992"/>
              <a:ext cx="500066" cy="952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7715272" y="1785926"/>
              <a:ext cx="42862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284577" y="3488296"/>
            <a:ext cx="8788017" cy="2941100"/>
            <a:chOff x="284577" y="3488296"/>
            <a:chExt cx="8788017" cy="2941100"/>
          </a:xfrm>
        </p:grpSpPr>
        <p:sp>
          <p:nvSpPr>
            <p:cNvPr id="44" name="TextBox 43"/>
            <p:cNvSpPr txBox="1"/>
            <p:nvPr/>
          </p:nvSpPr>
          <p:spPr>
            <a:xfrm>
              <a:off x="7499815" y="5715016"/>
              <a:ext cx="15727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FOTODIODO PIN, APD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284577" y="3488296"/>
              <a:ext cx="8573703" cy="2941100"/>
              <a:chOff x="284577" y="3488296"/>
              <a:chExt cx="8573703" cy="2941100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214546" y="3488296"/>
                <a:ext cx="527240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400" dirty="0" smtClean="0"/>
                  <a:t>SISTEMA DE COMUNICACIONES OPTICAS</a:t>
                </a:r>
                <a:endParaRPr lang="es-MX" sz="24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268493" y="5643578"/>
                <a:ext cx="1214446" cy="7858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429256" y="5643578"/>
                <a:ext cx="1214446" cy="7858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273762" y="5857892"/>
                <a:ext cx="12091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 smtClean="0"/>
                  <a:t>Transmisor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500694" y="5857892"/>
                <a:ext cx="10317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 smtClean="0"/>
                  <a:t>Receptor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571868" y="5506066"/>
                <a:ext cx="164307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dirty="0" smtClean="0"/>
                  <a:t>CANAL</a:t>
                </a:r>
              </a:p>
              <a:p>
                <a:r>
                  <a:rPr lang="en-US" dirty="0" smtClean="0"/>
                  <a:t>(FIBRA OPTICA, ESPACIO LIBRE)</a:t>
                </a:r>
                <a:endParaRPr lang="es-MX" dirty="0" smtClean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82543" y="3568487"/>
                <a:ext cx="107157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dirty="0" smtClean="0"/>
                  <a:t>Voz, video, datos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28596" y="4714884"/>
                <a:ext cx="98264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 smtClean="0"/>
                  <a:t>Señal </a:t>
                </a:r>
              </a:p>
              <a:p>
                <a:r>
                  <a:rPr lang="es-MX" dirty="0" smtClean="0"/>
                  <a:t>eléctrica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679864" y="4711495"/>
                <a:ext cx="103554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 smtClean="0"/>
                  <a:t>Señal</a:t>
                </a:r>
              </a:p>
              <a:p>
                <a:r>
                  <a:rPr lang="es-MX" dirty="0" smtClean="0"/>
                  <a:t> eléctrica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786710" y="3568487"/>
                <a:ext cx="107157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dirty="0" smtClean="0"/>
                  <a:t>Voz, video, datos</a:t>
                </a:r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 rot="5400000">
                <a:off x="660344" y="4606933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V="1">
                <a:off x="1643042" y="6062682"/>
                <a:ext cx="500066" cy="952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V="1">
                <a:off x="6786578" y="6072206"/>
                <a:ext cx="500066" cy="952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rot="5400000" flipH="1" flipV="1">
                <a:off x="7930380" y="4567825"/>
                <a:ext cx="428628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rot="5400000">
                <a:off x="679423" y="5464189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284577" y="5643578"/>
                <a:ext cx="1214446" cy="7858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84577" y="5857892"/>
                <a:ext cx="12155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 smtClean="0"/>
                  <a:t>LED, LASER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500166" y="5286388"/>
                <a:ext cx="76360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 smtClean="0"/>
                  <a:t>Señal </a:t>
                </a:r>
              </a:p>
              <a:p>
                <a:r>
                  <a:rPr lang="es-MX" dirty="0" smtClean="0"/>
                  <a:t>óptica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665913" y="5286388"/>
                <a:ext cx="76360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 smtClean="0"/>
                  <a:t>Señal </a:t>
                </a:r>
              </a:p>
              <a:p>
                <a:r>
                  <a:rPr lang="es-MX" dirty="0" smtClean="0"/>
                  <a:t>óptica</a:t>
                </a: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499814" y="5643578"/>
                <a:ext cx="1358465" cy="7858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 rot="5400000" flipH="1" flipV="1">
                <a:off x="7930380" y="5428470"/>
                <a:ext cx="428628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57158" y="1857364"/>
          <a:ext cx="8487482" cy="3786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Bitmap Image" r:id="rId4" imgW="11761905" imgH="5249008" progId="Paint.Picture">
                  <p:embed/>
                </p:oleObj>
              </mc:Choice>
              <mc:Fallback>
                <p:oleObj name="Bitmap Image" r:id="rId4" imgW="11761905" imgH="5249008" progId="Paint.Pictur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1857364"/>
                        <a:ext cx="8487482" cy="37862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5984" y="428604"/>
            <a:ext cx="48841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COMUNICACIONES OPTICAS:</a:t>
            </a:r>
          </a:p>
          <a:p>
            <a:r>
              <a:rPr lang="en-US" sz="2800" dirty="0" smtClean="0"/>
              <a:t>ESPECTRO ELECTROMAGNETICO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462487"/>
            <a:ext cx="60505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000" dirty="0" smtClean="0"/>
              <a:t>BOSQUEJO HISTORICO </a:t>
            </a:r>
            <a:r>
              <a:rPr lang="en-US" sz="4000" dirty="0" smtClean="0"/>
              <a:t>: </a:t>
            </a:r>
          </a:p>
          <a:p>
            <a:pPr algn="ctr"/>
            <a:r>
              <a:rPr lang="en-US" sz="4000" dirty="0" smtClean="0"/>
              <a:t>COMUNICACIONES OPTICAS</a:t>
            </a:r>
            <a:endParaRPr lang="es-MX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571736" y="2214554"/>
            <a:ext cx="3895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USO DE ESPEJOS Y SENALES DE HUMO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8838" y="2762271"/>
            <a:ext cx="488632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57422" y="285728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s-MX" dirty="0" smtClean="0"/>
              <a:t>  1626 </a:t>
            </a:r>
            <a:r>
              <a:rPr lang="es-MX" dirty="0" err="1" smtClean="0"/>
              <a:t>Snell</a:t>
            </a:r>
            <a:endParaRPr lang="es-MX" dirty="0" smtClean="0"/>
          </a:p>
          <a:p>
            <a:pPr algn="ctr"/>
            <a:r>
              <a:rPr lang="es-MX" dirty="0" smtClean="0"/>
              <a:t>Leyes de Reflexión y Refracción de la luz.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5143512"/>
            <a:ext cx="8501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s-MX" dirty="0" smtClean="0"/>
              <a:t> 1668 Isaac Newton </a:t>
            </a:r>
          </a:p>
          <a:p>
            <a:pPr algn="ctr"/>
            <a:r>
              <a:rPr lang="es-MX" dirty="0" smtClean="0"/>
              <a:t>a través de sus experimentos con la luz, estudiándola como un fenómeno ondulatorio, encuentra que la luz se propaga de forma similar a las ondas sonoras, es decir que se puede estudiar como una onda mecánica.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98739" y="1285860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</a:t>
            </a:r>
            <a:r>
              <a:rPr lang="es-MX" baseline="-25000" dirty="0" smtClean="0"/>
              <a:t>1</a:t>
            </a:r>
            <a:r>
              <a:rPr lang="es-MX" dirty="0" smtClean="0"/>
              <a:t>sen</a:t>
            </a:r>
            <a:r>
              <a:rPr lang="el-GR" dirty="0" smtClean="0"/>
              <a:t>θ</a:t>
            </a:r>
            <a:r>
              <a:rPr lang="es-MX" baseline="-25000" dirty="0" smtClean="0"/>
              <a:t>1</a:t>
            </a:r>
            <a:r>
              <a:rPr lang="en-US" dirty="0" smtClean="0"/>
              <a:t>=n</a:t>
            </a:r>
            <a:r>
              <a:rPr lang="en-US" baseline="-25000" dirty="0" smtClean="0"/>
              <a:t>2</a:t>
            </a:r>
            <a:r>
              <a:rPr lang="en-US" dirty="0" smtClean="0"/>
              <a:t>sen</a:t>
            </a:r>
            <a:r>
              <a:rPr lang="el-GR" dirty="0" smtClean="0"/>
              <a:t>θ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928670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es-MX" baseline="-25000" dirty="0" smtClean="0"/>
              <a:t>1 </a:t>
            </a:r>
            <a:r>
              <a:rPr lang="en-US" dirty="0" smtClean="0"/>
              <a:t>= </a:t>
            </a:r>
            <a:r>
              <a:rPr lang="el-GR" dirty="0" smtClean="0"/>
              <a:t>θ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928670"/>
            <a:ext cx="10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reflexión</a:t>
            </a:r>
            <a:endParaRPr lang="es-MX" dirty="0"/>
          </a:p>
        </p:txBody>
      </p:sp>
      <p:sp>
        <p:nvSpPr>
          <p:cNvPr id="8" name="TextBox 7"/>
          <p:cNvSpPr txBox="1"/>
          <p:nvPr/>
        </p:nvSpPr>
        <p:spPr>
          <a:xfrm>
            <a:off x="376332" y="1298002"/>
            <a:ext cx="1123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refracción</a:t>
            </a:r>
            <a:endParaRPr lang="es-MX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85720" y="2783676"/>
            <a:ext cx="228601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21439" y="2892421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535753" y="1964521"/>
            <a:ext cx="857256" cy="785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1107256" y="3036091"/>
            <a:ext cx="1071570" cy="571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357290" y="342900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l-GR" dirty="0" smtClean="0"/>
              <a:t>θ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857224" y="192880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es-MX" baseline="-25000" dirty="0" smtClean="0"/>
              <a:t>1 </a:t>
            </a:r>
            <a:endParaRPr lang="es-MX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1857356" y="300037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1785918" y="207167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</a:t>
            </a:r>
            <a:r>
              <a:rPr lang="es-MX" baseline="-25000" dirty="0" smtClean="0"/>
              <a:t>1</a:t>
            </a:r>
            <a:endParaRPr lang="es-MX" baseline="-250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3071802" y="2783676"/>
            <a:ext cx="228601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107521" y="2892421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3321835" y="1964521"/>
            <a:ext cx="857256" cy="785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143371" y="2786058"/>
            <a:ext cx="1000133" cy="8572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286248" y="3357562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l-GR" dirty="0" smtClean="0"/>
              <a:t>θ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3643306" y="192880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es-MX" baseline="-25000" dirty="0" smtClean="0"/>
              <a:t>1 </a:t>
            </a:r>
            <a:endParaRPr lang="es-MX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4643438" y="285749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0" y="207167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</a:t>
            </a:r>
            <a:r>
              <a:rPr lang="es-MX" baseline="-25000" dirty="0" smtClean="0"/>
              <a:t>1</a:t>
            </a:r>
            <a:endParaRPr lang="es-MX" baseline="-250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5786446" y="2783676"/>
            <a:ext cx="228601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5822165" y="2892421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6036479" y="1964521"/>
            <a:ext cx="857256" cy="785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 flipH="1" flipV="1">
            <a:off x="6822296" y="2035959"/>
            <a:ext cx="785818" cy="714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929454" y="200024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l-GR" dirty="0" smtClean="0"/>
              <a:t>θ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6357950" y="192880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es-MX" baseline="-25000" dirty="0" smtClean="0"/>
              <a:t>1 </a:t>
            </a:r>
            <a:endParaRPr lang="es-MX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7358082" y="300037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7358082" y="228599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</a:t>
            </a:r>
            <a:r>
              <a:rPr lang="es-MX" baseline="-25000" dirty="0" smtClean="0"/>
              <a:t>1</a:t>
            </a:r>
            <a:endParaRPr lang="es-MX" baseline="-25000" dirty="0"/>
          </a:p>
        </p:txBody>
      </p:sp>
      <p:sp>
        <p:nvSpPr>
          <p:cNvPr id="45" name="TextBox 44"/>
          <p:cNvSpPr txBox="1"/>
          <p:nvPr/>
        </p:nvSpPr>
        <p:spPr>
          <a:xfrm>
            <a:off x="500034" y="4143380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</a:t>
            </a:r>
            <a:r>
              <a:rPr lang="es-MX" baseline="-25000" dirty="0" smtClean="0"/>
              <a:t>1</a:t>
            </a:r>
            <a:r>
              <a:rPr lang="es-MX" dirty="0" smtClean="0"/>
              <a:t> &lt; </a:t>
            </a:r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46" name="TextBox 45"/>
          <p:cNvSpPr txBox="1"/>
          <p:nvPr/>
        </p:nvSpPr>
        <p:spPr>
          <a:xfrm>
            <a:off x="1357290" y="414338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→</a:t>
            </a:r>
            <a:endParaRPr lang="es-MX" dirty="0"/>
          </a:p>
        </p:txBody>
      </p:sp>
      <p:sp>
        <p:nvSpPr>
          <p:cNvPr id="47" name="TextBox 46"/>
          <p:cNvSpPr txBox="1"/>
          <p:nvPr/>
        </p:nvSpPr>
        <p:spPr>
          <a:xfrm>
            <a:off x="1785918" y="4143380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es-MX" baseline="-25000" dirty="0" smtClean="0"/>
              <a:t>1 </a:t>
            </a:r>
            <a:r>
              <a:rPr lang="en-US" dirty="0" smtClean="0"/>
              <a:t>&gt; </a:t>
            </a:r>
            <a:r>
              <a:rPr lang="el-GR" dirty="0" smtClean="0"/>
              <a:t>θ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3357554" y="4143380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</a:t>
            </a:r>
            <a:r>
              <a:rPr lang="es-MX" baseline="-25000" dirty="0" smtClean="0"/>
              <a:t>1</a:t>
            </a:r>
            <a:r>
              <a:rPr lang="es-MX" dirty="0" smtClean="0"/>
              <a:t> &gt; </a:t>
            </a:r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4214810" y="414338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→</a:t>
            </a:r>
            <a:endParaRPr lang="es-MX" dirty="0"/>
          </a:p>
        </p:txBody>
      </p:sp>
      <p:sp>
        <p:nvSpPr>
          <p:cNvPr id="50" name="TextBox 49"/>
          <p:cNvSpPr txBox="1"/>
          <p:nvPr/>
        </p:nvSpPr>
        <p:spPr>
          <a:xfrm>
            <a:off x="4643438" y="4143380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es-MX" baseline="-25000" dirty="0" smtClean="0"/>
              <a:t>1 </a:t>
            </a:r>
            <a:r>
              <a:rPr lang="en-US" dirty="0" smtClean="0"/>
              <a:t> &lt; </a:t>
            </a:r>
            <a:r>
              <a:rPr lang="el-GR" dirty="0" smtClean="0"/>
              <a:t>θ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6000760" y="4143380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</a:t>
            </a:r>
            <a:r>
              <a:rPr lang="es-MX" baseline="-25000" dirty="0" smtClean="0"/>
              <a:t>1</a:t>
            </a:r>
            <a:r>
              <a:rPr lang="es-MX" dirty="0" smtClean="0"/>
              <a:t> &gt; </a:t>
            </a:r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s-MX" baseline="-25000" dirty="0"/>
          </a:p>
        </p:txBody>
      </p:sp>
      <p:sp>
        <p:nvSpPr>
          <p:cNvPr id="52" name="TextBox 51"/>
          <p:cNvSpPr txBox="1"/>
          <p:nvPr/>
        </p:nvSpPr>
        <p:spPr>
          <a:xfrm>
            <a:off x="6858016" y="414338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→</a:t>
            </a:r>
            <a:endParaRPr lang="es-MX" dirty="0"/>
          </a:p>
        </p:txBody>
      </p:sp>
      <p:sp>
        <p:nvSpPr>
          <p:cNvPr id="53" name="TextBox 52"/>
          <p:cNvSpPr txBox="1"/>
          <p:nvPr/>
        </p:nvSpPr>
        <p:spPr>
          <a:xfrm>
            <a:off x="7286644" y="414338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r>
              <a:rPr lang="es-MX" baseline="-25000" dirty="0" smtClean="0"/>
              <a:t>1 </a:t>
            </a:r>
            <a:r>
              <a:rPr lang="en-US" dirty="0" smtClean="0"/>
              <a:t> &gt; </a:t>
            </a:r>
            <a:r>
              <a:rPr lang="el-GR" dirty="0" smtClean="0"/>
              <a:t>θ</a:t>
            </a:r>
            <a:r>
              <a:rPr lang="en-US" baseline="-25000" dirty="0" smtClean="0"/>
              <a:t>C</a:t>
            </a:r>
            <a:endParaRPr lang="es-MX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071678"/>
            <a:ext cx="20669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85010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s-MX" dirty="0" smtClean="0"/>
              <a:t> 1790 Claude </a:t>
            </a:r>
            <a:r>
              <a:rPr lang="es-MX" dirty="0" err="1" smtClean="0"/>
              <a:t>Chappe</a:t>
            </a:r>
            <a:endParaRPr lang="es-MX" dirty="0" smtClean="0"/>
          </a:p>
          <a:p>
            <a:pPr algn="ctr"/>
            <a:r>
              <a:rPr lang="es-MX" dirty="0" smtClean="0"/>
              <a:t>Construcción de un telégrafo óptico mediante un complicado sistema de telescopios para establecer un enlace entre París y Estrasburgo. Por medio de torres con señalizaciones móviles podía transmitir información a 200 km en 15 minutos. </a:t>
            </a:r>
          </a:p>
          <a:p>
            <a:pPr algn="ctr"/>
            <a:r>
              <a:rPr lang="es-MX" dirty="0" smtClean="0"/>
              <a:t>Fue reemplazado por el telégrafo eléctrico.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3174" y="785794"/>
            <a:ext cx="3486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1870.    EXPERIMENTO DE TYNDALL</a:t>
            </a:r>
            <a:endParaRPr lang="es-MX" dirty="0"/>
          </a:p>
        </p:txBody>
      </p:sp>
      <p:sp>
        <p:nvSpPr>
          <p:cNvPr id="5" name="Can 4"/>
          <p:cNvSpPr/>
          <p:nvPr/>
        </p:nvSpPr>
        <p:spPr>
          <a:xfrm>
            <a:off x="3477874" y="2071678"/>
            <a:ext cx="1357322" cy="2480751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an 5"/>
          <p:cNvSpPr/>
          <p:nvPr/>
        </p:nvSpPr>
        <p:spPr>
          <a:xfrm>
            <a:off x="3477874" y="2643182"/>
            <a:ext cx="1357322" cy="190924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Block Arc 6"/>
          <p:cNvSpPr/>
          <p:nvPr/>
        </p:nvSpPr>
        <p:spPr>
          <a:xfrm rot="1259439">
            <a:off x="4572303" y="4479279"/>
            <a:ext cx="2905795" cy="66594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91990" y="3909487"/>
            <a:ext cx="1000132" cy="714380"/>
            <a:chOff x="500034" y="2285992"/>
            <a:chExt cx="1000132" cy="714380"/>
          </a:xfrm>
        </p:grpSpPr>
        <p:sp>
          <p:nvSpPr>
            <p:cNvPr id="9" name="TextBox 8"/>
            <p:cNvSpPr txBox="1"/>
            <p:nvPr/>
          </p:nvSpPr>
          <p:spPr>
            <a:xfrm>
              <a:off x="571472" y="2285992"/>
              <a:ext cx="890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Fuente </a:t>
              </a:r>
            </a:p>
            <a:p>
              <a:r>
                <a:rPr lang="es-MX" dirty="0" smtClean="0"/>
                <a:t>de luz</a:t>
              </a:r>
              <a:endParaRPr lang="es-MX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00034" y="2285992"/>
              <a:ext cx="1000132" cy="7143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3192122" y="4266677"/>
            <a:ext cx="207170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5263824" y="4266677"/>
            <a:ext cx="142876" cy="14287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V="1">
            <a:off x="6049642" y="4552429"/>
            <a:ext cx="214314" cy="714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V="1">
            <a:off x="5656733" y="4373834"/>
            <a:ext cx="214314" cy="14287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V="1">
            <a:off x="7014055" y="5088214"/>
            <a:ext cx="285752" cy="714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V="1">
            <a:off x="6406832" y="4695305"/>
            <a:ext cx="214314" cy="714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0800000" flipV="1">
            <a:off x="5416224" y="4338115"/>
            <a:ext cx="276228" cy="8096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 flipV="1">
            <a:off x="5835328" y="4480991"/>
            <a:ext cx="276228" cy="8096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 flipV="1">
            <a:off x="6192518" y="4623867"/>
            <a:ext cx="276228" cy="8096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6549708" y="4766743"/>
            <a:ext cx="214314" cy="8096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6835460" y="4981057"/>
            <a:ext cx="285752" cy="95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7" idx="1"/>
          </p:cNvCxnSpPr>
          <p:nvPr/>
        </p:nvCxnSpPr>
        <p:spPr>
          <a:xfrm rot="5400000" flipH="1">
            <a:off x="7235032" y="5233952"/>
            <a:ext cx="26548" cy="11131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V="1">
            <a:off x="6692584" y="4838181"/>
            <a:ext cx="214314" cy="714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06700" y="3766611"/>
            <a:ext cx="16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Chorro de agua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4857760"/>
            <a:ext cx="8786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s-MX" dirty="0" smtClean="0"/>
              <a:t> 1874 ingeniero </a:t>
            </a:r>
            <a:r>
              <a:rPr lang="es-MX" dirty="0" err="1" smtClean="0"/>
              <a:t>Chicolev</a:t>
            </a:r>
            <a:r>
              <a:rPr lang="es-MX" dirty="0" smtClean="0"/>
              <a:t> en Rusia</a:t>
            </a:r>
          </a:p>
          <a:p>
            <a:r>
              <a:rPr lang="es-MX" dirty="0" smtClean="0"/>
              <a:t> conducía la luz solar a través de tubos metálicos huecos espejados por dentro, hacia recintos donde era peligroso el uso de antorchas o llamas, por ej. en fábricas de pólvora. </a:t>
            </a:r>
            <a:endParaRPr lang="es-MX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857232"/>
            <a:ext cx="714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s-MX" dirty="0" smtClean="0"/>
              <a:t> 1873 James </a:t>
            </a:r>
            <a:r>
              <a:rPr lang="es-MX" dirty="0" err="1" smtClean="0"/>
              <a:t>Clerk</a:t>
            </a:r>
            <a:r>
              <a:rPr lang="es-MX" dirty="0" smtClean="0"/>
              <a:t> Maxwell</a:t>
            </a:r>
          </a:p>
          <a:p>
            <a:r>
              <a:rPr lang="es-MX" dirty="0" smtClean="0"/>
              <a:t>demostró que la luz puede estudiarse como una onda electromagnética.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214686"/>
            <a:ext cx="14001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2643182"/>
            <a:ext cx="1219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2214554"/>
            <a:ext cx="7810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1714488"/>
            <a:ext cx="8001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1857364"/>
            <a:ext cx="11906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0316" y="500042"/>
            <a:ext cx="3463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 FOTOFONO DE A. GRAHAM BELL</a:t>
            </a:r>
            <a:endParaRPr lang="es-MX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143116"/>
            <a:ext cx="42862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5143512"/>
            <a:ext cx="8584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BELL, A.G., </a:t>
            </a:r>
            <a:r>
              <a:rPr lang="en-US" dirty="0" smtClean="0">
                <a:hlinkClick r:id="rId4"/>
              </a:rPr>
              <a:t>"Production of Sound by Light", </a:t>
            </a:r>
            <a:r>
              <a:rPr lang="en-US" i="1" dirty="0" smtClean="0"/>
              <a:t>American Journal of Science, </a:t>
            </a:r>
            <a:r>
              <a:rPr lang="en-US" dirty="0" smtClean="0"/>
              <a:t>20, October 1880</a:t>
            </a:r>
            <a:endParaRPr lang="es-MX" dirty="0"/>
          </a:p>
        </p:txBody>
      </p:sp>
      <p:sp>
        <p:nvSpPr>
          <p:cNvPr id="6" name="TextBox 5"/>
          <p:cNvSpPr txBox="1"/>
          <p:nvPr/>
        </p:nvSpPr>
        <p:spPr>
          <a:xfrm>
            <a:off x="3071802" y="1714488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Haz del sol</a:t>
            </a:r>
            <a:endParaRPr lang="es-MX" dirty="0"/>
          </a:p>
        </p:txBody>
      </p:sp>
      <p:sp>
        <p:nvSpPr>
          <p:cNvPr id="7" name="TextBox 6"/>
          <p:cNvSpPr txBox="1"/>
          <p:nvPr/>
        </p:nvSpPr>
        <p:spPr>
          <a:xfrm>
            <a:off x="2071670" y="3500438"/>
            <a:ext cx="112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diafragma</a:t>
            </a:r>
            <a:endParaRPr lang="es-MX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2357430"/>
            <a:ext cx="1223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Receptor</a:t>
            </a:r>
          </a:p>
          <a:p>
            <a:r>
              <a:rPr lang="es-MX" dirty="0" smtClean="0"/>
              <a:t> parabólico</a:t>
            </a:r>
            <a:endParaRPr lang="es-MX" dirty="0"/>
          </a:p>
        </p:txBody>
      </p:sp>
      <p:sp>
        <p:nvSpPr>
          <p:cNvPr id="9" name="TextBox 8"/>
          <p:cNvSpPr txBox="1"/>
          <p:nvPr/>
        </p:nvSpPr>
        <p:spPr>
          <a:xfrm>
            <a:off x="4357686" y="2143116"/>
            <a:ext cx="998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Celda de</a:t>
            </a:r>
          </a:p>
          <a:p>
            <a:r>
              <a:rPr lang="es-MX" dirty="0" smtClean="0"/>
              <a:t> selenio</a:t>
            </a:r>
            <a:endParaRPr lang="es-MX" dirty="0"/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rot="16200000" flipH="1">
            <a:off x="4966319" y="2680310"/>
            <a:ext cx="425239" cy="643512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62738" y="3988362"/>
            <a:ext cx="1252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200 metros</a:t>
            </a:r>
            <a:endParaRPr lang="es-MX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643174" y="4357694"/>
            <a:ext cx="285752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2285992"/>
            <a:ext cx="7932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s-MX" dirty="0" smtClean="0"/>
              <a:t> 1910. HONDROS Y DEBYE</a:t>
            </a:r>
          </a:p>
          <a:p>
            <a:pPr algn="ctr"/>
            <a:r>
              <a:rPr lang="es-MX" dirty="0" smtClean="0"/>
              <a:t> DESARROLLO DE TEORIA DE GUIAS DE ONDA DIELECTRICAS</a:t>
            </a:r>
          </a:p>
          <a:p>
            <a:pPr algn="ctr"/>
            <a:r>
              <a:rPr lang="en-US" dirty="0" smtClean="0"/>
              <a:t>(</a:t>
            </a:r>
            <a:r>
              <a:rPr lang="es-MX" dirty="0" smtClean="0"/>
              <a:t>en Alemania experimentan con varillas de vidrio como guías  de onda dieléctricas)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622</Words>
  <Application>Microsoft Office PowerPoint</Application>
  <PresentationFormat>Presentación en pantalla (4:3)</PresentationFormat>
  <Paragraphs>128</Paragraphs>
  <Slides>13</Slides>
  <Notes>13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5" baseType="lpstr">
      <vt:lpstr>Office Theme</vt:lpstr>
      <vt:lpstr>Bitmap Image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Horacio</dc:creator>
  <cp:lastModifiedBy>UABC</cp:lastModifiedBy>
  <cp:revision>52</cp:revision>
  <dcterms:created xsi:type="dcterms:W3CDTF">2009-12-08T00:04:44Z</dcterms:created>
  <dcterms:modified xsi:type="dcterms:W3CDTF">2014-02-04T23:59:55Z</dcterms:modified>
</cp:coreProperties>
</file>