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6" r:id="rId5"/>
    <p:sldId id="267" r:id="rId6"/>
    <p:sldId id="268" r:id="rId7"/>
    <p:sldId id="269" r:id="rId8"/>
    <p:sldId id="270" r:id="rId9"/>
    <p:sldId id="271" r:id="rId10"/>
    <p:sldId id="274" r:id="rId11"/>
    <p:sldId id="275" r:id="rId12"/>
    <p:sldId id="276" r:id="rId13"/>
    <p:sldId id="277" r:id="rId14"/>
    <p:sldId id="278" r:id="rId15"/>
    <p:sldId id="279" r:id="rId16"/>
    <p:sldId id="280" r:id="rId17"/>
    <p:sldId id="272" r:id="rId18"/>
    <p:sldId id="28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1054251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8057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37201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3654883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24775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2531588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3580392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790166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1582318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F40A97-4FBA-428F-95F1-0A530B24012E}" type="datetimeFigureOut">
              <a:rPr lang="es-MX" smtClean="0"/>
              <a:t>26/08/2018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811229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CF40A97-4FBA-428F-95F1-0A530B24012E}" type="datetimeFigureOut">
              <a:rPr lang="es-MX" smtClean="0"/>
              <a:t>26/08/2018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3042942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CF40A97-4FBA-428F-95F1-0A530B24012E}" type="datetimeFigureOut">
              <a:rPr lang="es-MX" smtClean="0"/>
              <a:t>26/08/2018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333486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CF40A97-4FBA-428F-95F1-0A530B24012E}" type="datetimeFigureOut">
              <a:rPr lang="es-MX" smtClean="0"/>
              <a:t>26/08/2018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941838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40A97-4FBA-428F-95F1-0A530B24012E}" type="datetimeFigureOut">
              <a:rPr lang="es-MX" smtClean="0"/>
              <a:t>26/08/2018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4145930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CF40A97-4FBA-428F-95F1-0A530B24012E}" type="datetimeFigureOut">
              <a:rPr lang="es-MX" smtClean="0"/>
              <a:t>26/08/2018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3158891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CF40A97-4FBA-428F-95F1-0A530B24012E}" type="datetimeFigureOut">
              <a:rPr lang="es-MX" smtClean="0"/>
              <a:t>26/08/2018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9C0D014-EF00-49C1-9EA1-A5E9122D04BE}" type="slidenum">
              <a:rPr lang="es-MX" smtClean="0"/>
              <a:t>‹Nº›</a:t>
            </a:fld>
            <a:endParaRPr lang="es-MX"/>
          </a:p>
        </p:txBody>
      </p:sp>
    </p:spTree>
    <p:extLst>
      <p:ext uri="{BB962C8B-B14F-4D97-AF65-F5344CB8AC3E}">
        <p14:creationId xmlns:p14="http://schemas.microsoft.com/office/powerpoint/2010/main" val="116384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CF40A97-4FBA-428F-95F1-0A530B24012E}" type="datetimeFigureOut">
              <a:rPr lang="es-MX" smtClean="0"/>
              <a:t>26/08/2018</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9C0D014-EF00-49C1-9EA1-A5E9122D04BE}" type="slidenum">
              <a:rPr lang="es-MX" smtClean="0"/>
              <a:t>‹Nº›</a:t>
            </a:fld>
            <a:endParaRPr lang="es-MX"/>
          </a:p>
        </p:txBody>
      </p:sp>
    </p:spTree>
    <p:extLst>
      <p:ext uri="{BB962C8B-B14F-4D97-AF65-F5344CB8AC3E}">
        <p14:creationId xmlns:p14="http://schemas.microsoft.com/office/powerpoint/2010/main" val="23042405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Clase 27 de agosto</a:t>
            </a: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3766073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Normas STPS, Mexicanas</a:t>
            </a:r>
          </a:p>
        </p:txBody>
      </p:sp>
      <p:sp>
        <p:nvSpPr>
          <p:cNvPr id="3" name="Marcador de contenido 2"/>
          <p:cNvSpPr>
            <a:spLocks noGrp="1"/>
          </p:cNvSpPr>
          <p:nvPr>
            <p:ph idx="1"/>
          </p:nvPr>
        </p:nvSpPr>
        <p:spPr/>
        <p:txBody>
          <a:bodyPr/>
          <a:lstStyle/>
          <a:p>
            <a:r>
              <a:rPr lang="es-MX" dirty="0"/>
              <a:t>NOM-001-STPS-2008 Edificios, locales e instalaciones</a:t>
            </a:r>
          </a:p>
          <a:p>
            <a:r>
              <a:rPr lang="es-ES" dirty="0" smtClean="0"/>
              <a:t>NOM-002-STPS-2010 </a:t>
            </a:r>
            <a:r>
              <a:rPr lang="es-ES" dirty="0"/>
              <a:t>Prevención y protección contra incendios</a:t>
            </a:r>
          </a:p>
          <a:p>
            <a:r>
              <a:rPr lang="es-MX" dirty="0" smtClean="0"/>
              <a:t>NOM-003-STPS-1999 </a:t>
            </a:r>
            <a:r>
              <a:rPr lang="es-MX" dirty="0"/>
              <a:t>Plaguicidas y fertilizantes</a:t>
            </a:r>
          </a:p>
          <a:p>
            <a:r>
              <a:rPr lang="es-ES" dirty="0" smtClean="0"/>
              <a:t>NOM-004-STPS-1999 </a:t>
            </a:r>
            <a:r>
              <a:rPr lang="es-ES" dirty="0"/>
              <a:t>Sistemas y dispositivos de seguridad en maquinaria</a:t>
            </a:r>
          </a:p>
          <a:p>
            <a:r>
              <a:rPr lang="es-ES" dirty="0" smtClean="0"/>
              <a:t>NOM-005-STPS-1998 </a:t>
            </a:r>
            <a:r>
              <a:rPr lang="es-ES" dirty="0"/>
              <a:t>Manejo, transporte y almacenamiento de </a:t>
            </a:r>
            <a:r>
              <a:rPr lang="es-ES" dirty="0" smtClean="0"/>
              <a:t>sustancias </a:t>
            </a:r>
            <a:r>
              <a:rPr lang="es-MX" dirty="0" smtClean="0"/>
              <a:t>peligrosas</a:t>
            </a:r>
            <a:endParaRPr lang="es-MX" dirty="0"/>
          </a:p>
        </p:txBody>
      </p:sp>
    </p:spTree>
    <p:extLst>
      <p:ext uri="{BB962C8B-B14F-4D97-AF65-F5344CB8AC3E}">
        <p14:creationId xmlns:p14="http://schemas.microsoft.com/office/powerpoint/2010/main" val="3262506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a:t>NOM-006-STPS-2014 Manejo y almacenamiento de materiales</a:t>
            </a:r>
          </a:p>
          <a:p>
            <a:r>
              <a:rPr lang="es-ES" dirty="0" smtClean="0"/>
              <a:t>NOM-007-STPS-2000 </a:t>
            </a:r>
            <a:r>
              <a:rPr lang="es-ES" dirty="0"/>
              <a:t>Instalaciones, maquinaria, equipo y </a:t>
            </a:r>
            <a:r>
              <a:rPr lang="es-ES" dirty="0" smtClean="0"/>
              <a:t>herramientas </a:t>
            </a:r>
            <a:r>
              <a:rPr lang="es-MX" dirty="0" smtClean="0"/>
              <a:t>agrícolas</a:t>
            </a:r>
            <a:endParaRPr lang="es-MX" dirty="0"/>
          </a:p>
          <a:p>
            <a:r>
              <a:rPr lang="es-MX" dirty="0" smtClean="0"/>
              <a:t>NOM-008-STPS-2013 </a:t>
            </a:r>
            <a:r>
              <a:rPr lang="es-MX" dirty="0"/>
              <a:t>Aprovechamiento forestal maderable</a:t>
            </a:r>
          </a:p>
          <a:p>
            <a:r>
              <a:rPr lang="es-MX" dirty="0" smtClean="0"/>
              <a:t>NOM-009-STPS-2011 </a:t>
            </a:r>
            <a:r>
              <a:rPr lang="es-MX" dirty="0"/>
              <a:t>Trabajos en altura</a:t>
            </a:r>
          </a:p>
          <a:p>
            <a:r>
              <a:rPr lang="es-MX" smtClean="0"/>
              <a:t>NOM-010-STPS-1999 </a:t>
            </a:r>
            <a:r>
              <a:rPr lang="es-MX" dirty="0"/>
              <a:t>Contaminantes por sustancias químicas</a:t>
            </a:r>
          </a:p>
        </p:txBody>
      </p:sp>
    </p:spTree>
    <p:extLst>
      <p:ext uri="{BB962C8B-B14F-4D97-AF65-F5344CB8AC3E}">
        <p14:creationId xmlns:p14="http://schemas.microsoft.com/office/powerpoint/2010/main" val="2153529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NOM-011-STPS-2001 Ruido</a:t>
            </a:r>
          </a:p>
          <a:p>
            <a:r>
              <a:rPr lang="es-MX" dirty="0" smtClean="0"/>
              <a:t>NOM-012-STPS-2012 </a:t>
            </a:r>
            <a:r>
              <a:rPr lang="es-MX" dirty="0"/>
              <a:t>Radiaciones ionizantes</a:t>
            </a:r>
          </a:p>
          <a:p>
            <a:r>
              <a:rPr lang="es-MX" dirty="0" smtClean="0"/>
              <a:t>NOM-013-STPS-1993 </a:t>
            </a:r>
            <a:r>
              <a:rPr lang="es-MX" dirty="0"/>
              <a:t>Radiaciones no ionizantes</a:t>
            </a:r>
          </a:p>
          <a:p>
            <a:r>
              <a:rPr lang="es-MX" dirty="0" smtClean="0"/>
              <a:t>NOM-014-STPS-2000 </a:t>
            </a:r>
            <a:r>
              <a:rPr lang="es-MX" dirty="0"/>
              <a:t>Presiones ambientales anormales</a:t>
            </a:r>
          </a:p>
          <a:p>
            <a:r>
              <a:rPr lang="es-MX" dirty="0" smtClean="0"/>
              <a:t>NOM-015-STPS-2001 </a:t>
            </a:r>
            <a:r>
              <a:rPr lang="es-MX" dirty="0"/>
              <a:t>Condiciones térmicas elevadas o abatidas</a:t>
            </a:r>
          </a:p>
        </p:txBody>
      </p:sp>
    </p:spTree>
    <p:extLst>
      <p:ext uri="{BB962C8B-B14F-4D97-AF65-F5344CB8AC3E}">
        <p14:creationId xmlns:p14="http://schemas.microsoft.com/office/powerpoint/2010/main" val="3611099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smtClean="0"/>
              <a:t>NOM-016-STPS-2001 </a:t>
            </a:r>
            <a:r>
              <a:rPr lang="es-ES" dirty="0"/>
              <a:t>Operación y mantenimiento de ferrocarriles</a:t>
            </a:r>
          </a:p>
          <a:p>
            <a:r>
              <a:rPr lang="es-ES" dirty="0" smtClean="0"/>
              <a:t>NOM-017-STPS-2008 </a:t>
            </a:r>
            <a:r>
              <a:rPr lang="es-ES" dirty="0"/>
              <a:t>Equipo de protección personal</a:t>
            </a:r>
          </a:p>
          <a:p>
            <a:r>
              <a:rPr lang="es-ES" dirty="0" smtClean="0"/>
              <a:t>NOM-018-STPS-2000 </a:t>
            </a:r>
            <a:r>
              <a:rPr lang="es-ES" dirty="0"/>
              <a:t>Identificación de peligros y riesgos por </a:t>
            </a:r>
            <a:r>
              <a:rPr lang="es-ES" dirty="0" smtClean="0"/>
              <a:t>sustancias </a:t>
            </a:r>
            <a:r>
              <a:rPr lang="es-MX" dirty="0" smtClean="0"/>
              <a:t>químicas</a:t>
            </a:r>
            <a:endParaRPr lang="es-MX" dirty="0"/>
          </a:p>
          <a:p>
            <a:r>
              <a:rPr lang="es-ES" dirty="0" smtClean="0"/>
              <a:t>NOM-019-STPS-2011 </a:t>
            </a:r>
            <a:r>
              <a:rPr lang="es-ES" dirty="0"/>
              <a:t>Comisiones de seguridad e higiene</a:t>
            </a:r>
          </a:p>
          <a:p>
            <a:r>
              <a:rPr lang="es-ES" dirty="0" smtClean="0"/>
              <a:t>NOM-020-STPS-2011 </a:t>
            </a:r>
            <a:r>
              <a:rPr lang="es-ES" dirty="0"/>
              <a:t>Recipientes sujetos a presión y calderas</a:t>
            </a:r>
            <a:endParaRPr lang="es-MX" dirty="0"/>
          </a:p>
        </p:txBody>
      </p:sp>
    </p:spTree>
    <p:extLst>
      <p:ext uri="{BB962C8B-B14F-4D97-AF65-F5344CB8AC3E}">
        <p14:creationId xmlns:p14="http://schemas.microsoft.com/office/powerpoint/2010/main" val="3913270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NOM-022-STPS-2008 Electricidad estática</a:t>
            </a:r>
          </a:p>
          <a:p>
            <a:r>
              <a:rPr lang="es-ES" dirty="0" smtClean="0"/>
              <a:t> </a:t>
            </a:r>
            <a:r>
              <a:rPr lang="es-ES" dirty="0"/>
              <a:t>NOM-023-STPS-2012 Trabajos en minas subterráneas y a cielo abierto</a:t>
            </a:r>
          </a:p>
          <a:p>
            <a:r>
              <a:rPr lang="es-MX" dirty="0" smtClean="0"/>
              <a:t>NOM-024-STPS-2001 </a:t>
            </a:r>
            <a:r>
              <a:rPr lang="es-MX" dirty="0"/>
              <a:t>Vibraciones</a:t>
            </a:r>
          </a:p>
          <a:p>
            <a:r>
              <a:rPr lang="es-MX" dirty="0" smtClean="0"/>
              <a:t> </a:t>
            </a:r>
            <a:r>
              <a:rPr lang="es-MX" dirty="0"/>
              <a:t>NOM-025-STPS-2008 Iluminación</a:t>
            </a:r>
          </a:p>
          <a:p>
            <a:r>
              <a:rPr lang="es-ES" dirty="0" smtClean="0"/>
              <a:t>NOM-026-STPS-2008 </a:t>
            </a:r>
            <a:r>
              <a:rPr lang="es-ES" dirty="0"/>
              <a:t>Colores y señales de seguridad</a:t>
            </a:r>
          </a:p>
          <a:p>
            <a:r>
              <a:rPr lang="es-MX" dirty="0" smtClean="0"/>
              <a:t>NOM-027-STPS-2008 </a:t>
            </a:r>
            <a:r>
              <a:rPr lang="es-MX" dirty="0"/>
              <a:t>Soldadura y corte</a:t>
            </a:r>
          </a:p>
        </p:txBody>
      </p:sp>
    </p:spTree>
    <p:extLst>
      <p:ext uri="{BB962C8B-B14F-4D97-AF65-F5344CB8AC3E}">
        <p14:creationId xmlns:p14="http://schemas.microsoft.com/office/powerpoint/2010/main" val="1931323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a:t>NOM-028-STPS-2012 Seguridad en procesos y equipos con </a:t>
            </a:r>
            <a:r>
              <a:rPr lang="es-ES" dirty="0" smtClean="0"/>
              <a:t>sustancias </a:t>
            </a:r>
            <a:r>
              <a:rPr lang="es-MX" dirty="0" smtClean="0"/>
              <a:t>químicas</a:t>
            </a:r>
            <a:endParaRPr lang="es-MX" dirty="0"/>
          </a:p>
          <a:p>
            <a:r>
              <a:rPr lang="es-ES" dirty="0" smtClean="0"/>
              <a:t> </a:t>
            </a:r>
            <a:r>
              <a:rPr lang="es-ES" dirty="0"/>
              <a:t>NOM-029-STPS-2011 Mantenimiento de instalaciones eléctricas</a:t>
            </a:r>
          </a:p>
          <a:p>
            <a:r>
              <a:rPr lang="es-ES" dirty="0" smtClean="0"/>
              <a:t>NOM-030-STPS-2009 </a:t>
            </a:r>
            <a:r>
              <a:rPr lang="es-ES" dirty="0"/>
              <a:t>Servicios preventivos de seguridad y salud</a:t>
            </a:r>
          </a:p>
          <a:p>
            <a:r>
              <a:rPr lang="es-MX" dirty="0" smtClean="0"/>
              <a:t>NOM-031-STPS-2011 </a:t>
            </a:r>
            <a:r>
              <a:rPr lang="es-MX" dirty="0"/>
              <a:t>Construcción</a:t>
            </a:r>
          </a:p>
          <a:p>
            <a:r>
              <a:rPr lang="es-MX" dirty="0" smtClean="0"/>
              <a:t>NOM-032-STPS-2008 </a:t>
            </a:r>
            <a:r>
              <a:rPr lang="es-MX" dirty="0"/>
              <a:t>Minas subterráneas de carbón</a:t>
            </a:r>
          </a:p>
          <a:p>
            <a:r>
              <a:rPr lang="es-ES" dirty="0" smtClean="0"/>
              <a:t>NOM-033-STPS-2015 </a:t>
            </a:r>
            <a:r>
              <a:rPr lang="es-ES" dirty="0"/>
              <a:t>Trabajos en espacios confinados</a:t>
            </a:r>
            <a:endParaRPr lang="es-MX" dirty="0"/>
          </a:p>
        </p:txBody>
      </p:sp>
    </p:spTree>
    <p:extLst>
      <p:ext uri="{BB962C8B-B14F-4D97-AF65-F5344CB8AC3E}">
        <p14:creationId xmlns:p14="http://schemas.microsoft.com/office/powerpoint/2010/main" val="386753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Otras normas industriales importantes</a:t>
            </a:r>
            <a:endParaRPr lang="es-MX" dirty="0"/>
          </a:p>
        </p:txBody>
      </p:sp>
      <p:sp>
        <p:nvSpPr>
          <p:cNvPr id="3" name="Marcador de contenido 2"/>
          <p:cNvSpPr>
            <a:spLocks noGrp="1"/>
          </p:cNvSpPr>
          <p:nvPr>
            <p:ph idx="1"/>
          </p:nvPr>
        </p:nvSpPr>
        <p:spPr/>
        <p:txBody>
          <a:bodyPr>
            <a:normAutofit/>
          </a:bodyPr>
          <a:lstStyle/>
          <a:p>
            <a:r>
              <a:rPr lang="es-ES" dirty="0" smtClean="0"/>
              <a:t>COFEPRIS</a:t>
            </a:r>
            <a:r>
              <a:rPr lang="es-ES" dirty="0"/>
              <a:t>, Comisión Federal para la Protección sobre Riesgo Sanitario</a:t>
            </a:r>
          </a:p>
          <a:p>
            <a:r>
              <a:rPr lang="es-ES" dirty="0" smtClean="0"/>
              <a:t>SEMARNAT</a:t>
            </a:r>
            <a:r>
              <a:rPr lang="es-ES" dirty="0"/>
              <a:t>, Secretaría de Medio Ambiente y Recursos Naturales</a:t>
            </a:r>
          </a:p>
          <a:p>
            <a:r>
              <a:rPr lang="es-ES" dirty="0" smtClean="0"/>
              <a:t>CONAGUA</a:t>
            </a:r>
            <a:r>
              <a:rPr lang="es-ES" dirty="0"/>
              <a:t>, Comisión Nacional del agua</a:t>
            </a:r>
          </a:p>
          <a:p>
            <a:r>
              <a:rPr lang="es-MX" dirty="0" smtClean="0"/>
              <a:t>SENER</a:t>
            </a:r>
            <a:r>
              <a:rPr lang="es-MX" dirty="0"/>
              <a:t>, Secretaría de Energía</a:t>
            </a:r>
          </a:p>
          <a:p>
            <a:r>
              <a:rPr lang="es-ES" dirty="0" smtClean="0"/>
              <a:t>CFE</a:t>
            </a:r>
            <a:r>
              <a:rPr lang="es-ES" dirty="0"/>
              <a:t>, Comisión Federal de Electricidad</a:t>
            </a:r>
          </a:p>
          <a:p>
            <a:r>
              <a:rPr lang="es-ES" dirty="0" smtClean="0"/>
              <a:t>CESPE</a:t>
            </a:r>
            <a:r>
              <a:rPr lang="es-ES" dirty="0"/>
              <a:t>, Comisión Estatal de Servicios Públicos de Ensenada</a:t>
            </a:r>
          </a:p>
          <a:p>
            <a:r>
              <a:rPr lang="es-MX" dirty="0" smtClean="0"/>
              <a:t>MUNICIPIO </a:t>
            </a:r>
            <a:r>
              <a:rPr lang="es-MX" dirty="0"/>
              <a:t>de Ensenada, Reglamento Municipal</a:t>
            </a:r>
          </a:p>
          <a:p>
            <a:r>
              <a:rPr lang="es-ES" dirty="0" smtClean="0"/>
              <a:t>GOB </a:t>
            </a:r>
            <a:r>
              <a:rPr lang="es-ES" dirty="0"/>
              <a:t>DEL ESTADO, Normativa Estatal</a:t>
            </a:r>
            <a:endParaRPr lang="es-MX" dirty="0"/>
          </a:p>
        </p:txBody>
      </p:sp>
    </p:spTree>
    <p:extLst>
      <p:ext uri="{BB962C8B-B14F-4D97-AF65-F5344CB8AC3E}">
        <p14:creationId xmlns:p14="http://schemas.microsoft.com/office/powerpoint/2010/main" val="1429718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mtClean="0"/>
              <a:t>Gestión </a:t>
            </a:r>
            <a:r>
              <a:rPr lang="es-MX" dirty="0" smtClean="0"/>
              <a:t>del mantenimiento</a:t>
            </a:r>
            <a:endParaRPr lang="es-MX" dirty="0"/>
          </a:p>
        </p:txBody>
      </p:sp>
      <p:sp>
        <p:nvSpPr>
          <p:cNvPr id="3" name="Marcador de contenido 2"/>
          <p:cNvSpPr>
            <a:spLocks noGrp="1"/>
          </p:cNvSpPr>
          <p:nvPr>
            <p:ph idx="1"/>
          </p:nvPr>
        </p:nvSpPr>
        <p:spPr/>
        <p:txBody>
          <a:bodyPr/>
          <a:lstStyle/>
          <a:p>
            <a:r>
              <a:rPr lang="es-ES" i="1" dirty="0"/>
              <a:t>La gestión del mantenimiento de una instalación afecta a los cuatro objetivos básicos del mantenimiento, que son la disponibilidad, la fiabilidad, la vida útil y el coste de explotación a lo largo de toda su vida</a:t>
            </a:r>
            <a:endParaRPr lang="es-MX" dirty="0"/>
          </a:p>
        </p:txBody>
      </p:sp>
    </p:spTree>
    <p:extLst>
      <p:ext uri="{BB962C8B-B14F-4D97-AF65-F5344CB8AC3E}">
        <p14:creationId xmlns:p14="http://schemas.microsoft.com/office/powerpoint/2010/main" val="4112378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Tarea 3 de septiembre</a:t>
            </a:r>
            <a:endParaRPr lang="es-MX" dirty="0"/>
          </a:p>
        </p:txBody>
      </p:sp>
      <p:sp>
        <p:nvSpPr>
          <p:cNvPr id="3" name="Marcador de contenido 2"/>
          <p:cNvSpPr>
            <a:spLocks noGrp="1"/>
          </p:cNvSpPr>
          <p:nvPr>
            <p:ph idx="1"/>
          </p:nvPr>
        </p:nvSpPr>
        <p:spPr/>
        <p:txBody>
          <a:bodyPr/>
          <a:lstStyle/>
          <a:p>
            <a:r>
              <a:rPr lang="es-MX" dirty="0" smtClean="0"/>
              <a:t>Traer un ejemplo de mantenimiento correctivo y buscar un formato donde </a:t>
            </a:r>
            <a:r>
              <a:rPr lang="es-MX" smtClean="0"/>
              <a:t>se represente </a:t>
            </a:r>
            <a:r>
              <a:rPr lang="es-MX" dirty="0" smtClean="0"/>
              <a:t>dicho mantenimiento</a:t>
            </a:r>
            <a:endParaRPr lang="es-MX" dirty="0"/>
          </a:p>
        </p:txBody>
      </p:sp>
    </p:spTree>
    <p:extLst>
      <p:ext uri="{BB962C8B-B14F-4D97-AF65-F5344CB8AC3E}">
        <p14:creationId xmlns:p14="http://schemas.microsoft.com/office/powerpoint/2010/main" val="2584880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Diferencias entre eficiencia, efectividad y eficacia</a:t>
            </a:r>
            <a:endParaRPr lang="es-MX" dirty="0"/>
          </a:p>
        </p:txBody>
      </p:sp>
      <p:sp>
        <p:nvSpPr>
          <p:cNvPr id="3" name="Marcador de contenido 2"/>
          <p:cNvSpPr>
            <a:spLocks noGrp="1"/>
          </p:cNvSpPr>
          <p:nvPr>
            <p:ph idx="1"/>
          </p:nvPr>
        </p:nvSpPr>
        <p:spPr/>
        <p:txBody>
          <a:bodyPr/>
          <a:lstStyle/>
          <a:p>
            <a:r>
              <a:rPr lang="es-MX" dirty="0" smtClean="0"/>
              <a:t>Eficacia: </a:t>
            </a:r>
            <a:r>
              <a:rPr lang="es-ES" dirty="0"/>
              <a:t>hace referencia al impacto o efecto de una acción llevada a cabo en las mejores condiciones posibles </a:t>
            </a:r>
            <a:endParaRPr lang="es-ES" dirty="0" smtClean="0"/>
          </a:p>
          <a:p>
            <a:endParaRPr lang="es-ES" dirty="0" smtClean="0"/>
          </a:p>
          <a:p>
            <a:r>
              <a:rPr lang="es-ES" dirty="0" smtClean="0"/>
              <a:t>Eficiencia: se </a:t>
            </a:r>
            <a:r>
              <a:rPr lang="es-ES" dirty="0"/>
              <a:t>refiere a la producción de los bienes o servicios mas valorados por la sociedad al menor coste social </a:t>
            </a:r>
            <a:r>
              <a:rPr lang="es-ES" dirty="0" smtClean="0"/>
              <a:t>posible</a:t>
            </a:r>
          </a:p>
          <a:p>
            <a:pPr marL="0" indent="0">
              <a:buNone/>
            </a:pPr>
            <a:endParaRPr lang="es-ES" dirty="0" smtClean="0"/>
          </a:p>
          <a:p>
            <a:r>
              <a:rPr lang="es-ES" dirty="0" smtClean="0"/>
              <a:t>Efectividad: hace </a:t>
            </a:r>
            <a:r>
              <a:rPr lang="es-ES" dirty="0"/>
              <a:t>referencia al impacto que se alcanza a causa de una acción llevada a cabo en condiciones habituales</a:t>
            </a:r>
            <a:r>
              <a:rPr lang="es-ES" dirty="0" smtClean="0"/>
              <a:t> </a:t>
            </a:r>
            <a:endParaRPr lang="es-MX" dirty="0"/>
          </a:p>
        </p:txBody>
      </p:sp>
    </p:spTree>
    <p:extLst>
      <p:ext uri="{BB962C8B-B14F-4D97-AF65-F5344CB8AC3E}">
        <p14:creationId xmlns:p14="http://schemas.microsoft.com/office/powerpoint/2010/main" val="3488187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mantenimiento</a:t>
            </a:r>
            <a:endParaRPr lang="es-MX" dirty="0"/>
          </a:p>
        </p:txBody>
      </p:sp>
      <p:sp>
        <p:nvSpPr>
          <p:cNvPr id="3" name="Marcador de contenido 2"/>
          <p:cNvSpPr>
            <a:spLocks noGrp="1"/>
          </p:cNvSpPr>
          <p:nvPr>
            <p:ph idx="1"/>
          </p:nvPr>
        </p:nvSpPr>
        <p:spPr/>
        <p:txBody>
          <a:bodyPr>
            <a:normAutofit fontScale="85000" lnSpcReduction="10000"/>
          </a:bodyPr>
          <a:lstStyle/>
          <a:p>
            <a:r>
              <a:rPr lang="es-MX" dirty="0" smtClean="0"/>
              <a:t>Correctivo: </a:t>
            </a:r>
            <a:r>
              <a:rPr lang="es-ES" dirty="0"/>
              <a:t>Es el conjunto de tareas destinadas a corregir los defectos que se van presentando en los distintos equipos</a:t>
            </a:r>
            <a:endParaRPr lang="es-MX" dirty="0" smtClean="0"/>
          </a:p>
          <a:p>
            <a:endParaRPr lang="es-MX" dirty="0" smtClean="0"/>
          </a:p>
          <a:p>
            <a:r>
              <a:rPr lang="es-MX" dirty="0" smtClean="0"/>
              <a:t>Predictivo:</a:t>
            </a:r>
            <a:r>
              <a:rPr lang="es-ES" dirty="0"/>
              <a:t> Es el que persigue conocer e informar permanentemente del estado y operatividad de las instalaciones mediante el conocimiento de los valores de determinadas variables, representativas de tal estado y operatividad. Para aplicar este mantenimiento, es necesario identificar variables físicas (temperatura, vibración, consumo de energía, etc.) cuya variación sea indicativa de problemas que puedan estar apareciendo en el equipo. Es el tipo de mantenimiento más tecnológico, pues requiere de medios técnicos avanzados, y en ocasiones, de fuertes conocimientos matemáticos, físicos y/o técnicos</a:t>
            </a:r>
            <a:r>
              <a:rPr lang="es-ES" dirty="0" smtClean="0"/>
              <a:t>.</a:t>
            </a:r>
          </a:p>
          <a:p>
            <a:pPr marL="0" indent="0">
              <a:buNone/>
            </a:pPr>
            <a:endParaRPr lang="es-MX" dirty="0" smtClean="0"/>
          </a:p>
          <a:p>
            <a:r>
              <a:rPr lang="es-MX" dirty="0" smtClean="0"/>
              <a:t>Preventivo: </a:t>
            </a:r>
            <a:r>
              <a:rPr lang="es-ES" dirty="0"/>
              <a:t>Es el mantenimiento que tiene por misión mantener un nivel de servicio determinado en los equipos, programando las </a:t>
            </a:r>
            <a:r>
              <a:rPr lang="es-ES" dirty="0" smtClean="0"/>
              <a:t>intervenciones </a:t>
            </a:r>
            <a:r>
              <a:rPr lang="es-ES" dirty="0"/>
              <a:t>de sus puntos vulnerables en el momento más oportuno. </a:t>
            </a:r>
            <a:r>
              <a:rPr lang="es-ES" dirty="0" smtClean="0"/>
              <a:t>Se </a:t>
            </a:r>
            <a:r>
              <a:rPr lang="es-ES" dirty="0"/>
              <a:t>interviene aunque el equipo no haya dado ningún síntoma de tener un problema.</a:t>
            </a:r>
            <a:endParaRPr lang="es-MX" dirty="0" smtClean="0"/>
          </a:p>
          <a:p>
            <a:pPr marL="0" indent="0">
              <a:buNone/>
            </a:pPr>
            <a:endParaRPr lang="es-MX" dirty="0"/>
          </a:p>
        </p:txBody>
      </p:sp>
    </p:spTree>
    <p:extLst>
      <p:ext uri="{BB962C8B-B14F-4D97-AF65-F5344CB8AC3E}">
        <p14:creationId xmlns:p14="http://schemas.microsoft.com/office/powerpoint/2010/main" val="1010139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Que tipo de mantenimiento es mejor?</a:t>
            </a:r>
            <a:endParaRPr lang="es-MX" dirty="0"/>
          </a:p>
        </p:txBody>
      </p:sp>
      <p:sp>
        <p:nvSpPr>
          <p:cNvPr id="3" name="Marcador de contenido 2"/>
          <p:cNvSpPr>
            <a:spLocks noGrp="1"/>
          </p:cNvSpPr>
          <p:nvPr>
            <p:ph idx="1"/>
          </p:nvPr>
        </p:nvSpPr>
        <p:spPr/>
        <p:txBody>
          <a:bodyPr>
            <a:normAutofit/>
          </a:bodyPr>
          <a:lstStyle/>
          <a:p>
            <a:pPr marL="0" indent="0">
              <a:buNone/>
            </a:pPr>
            <a:r>
              <a:rPr lang="es-ES" dirty="0"/>
              <a:t>una mezcla de cada uno de esos tipos, de manera que no podemos pensar en aplicar uno solo de ellos a un equipo en particular.</a:t>
            </a:r>
          </a:p>
          <a:p>
            <a:pPr marL="0" indent="0">
              <a:buNone/>
            </a:pPr>
            <a:r>
              <a:rPr lang="es-ES" dirty="0"/>
              <a:t>Así, en </a:t>
            </a:r>
            <a:r>
              <a:rPr lang="es-ES" dirty="0" smtClean="0"/>
              <a:t>una maquina nos </a:t>
            </a:r>
            <a:r>
              <a:rPr lang="es-ES" dirty="0"/>
              <a:t>ocuparemos de su lubricación (mantenimiento </a:t>
            </a:r>
            <a:r>
              <a:rPr lang="es-ES" dirty="0" smtClean="0"/>
              <a:t>preventivo), </a:t>
            </a:r>
            <a:r>
              <a:rPr lang="es-ES" dirty="0"/>
              <a:t>si lo requiere, mediremos sus vibraciones o sus temperaturas (mantenimiento predictivo), quizás le hagamos una puesta a punto anual (puesta a cero) y repararemos las averías que vayan surgiendo (mantenimiento correctivo). </a:t>
            </a:r>
            <a:endParaRPr lang="es-MX" dirty="0"/>
          </a:p>
        </p:txBody>
      </p:sp>
    </p:spTree>
    <p:extLst>
      <p:ext uri="{BB962C8B-B14F-4D97-AF65-F5344CB8AC3E}">
        <p14:creationId xmlns:p14="http://schemas.microsoft.com/office/powerpoint/2010/main" val="26300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Modelos de mantenimiento</a:t>
            </a:r>
            <a:endParaRPr lang="es-MX" dirty="0"/>
          </a:p>
        </p:txBody>
      </p:sp>
      <p:sp>
        <p:nvSpPr>
          <p:cNvPr id="3" name="Marcador de contenido 2"/>
          <p:cNvSpPr>
            <a:spLocks noGrp="1"/>
          </p:cNvSpPr>
          <p:nvPr>
            <p:ph idx="1"/>
          </p:nvPr>
        </p:nvSpPr>
        <p:spPr/>
        <p:txBody>
          <a:bodyPr/>
          <a:lstStyle/>
          <a:p>
            <a:r>
              <a:rPr lang="es-MX" dirty="0" smtClean="0"/>
              <a:t>Modelo correctivo</a:t>
            </a:r>
          </a:p>
          <a:p>
            <a:pPr marL="0" indent="0">
              <a:buNone/>
            </a:pPr>
            <a:r>
              <a:rPr lang="es-ES" dirty="0" smtClean="0"/>
              <a:t>este </a:t>
            </a:r>
            <a:r>
              <a:rPr lang="es-ES" dirty="0"/>
              <a:t>modelo es el más básico, e incluye, además de las inspecciones visuales y la lubricación mencionadas anteriormente, la reparación de averías que surjan. Es aplicable, como veremos, a equipos con el más bajo nivel de criticidad, cuyas averías no suponen ningún problema, ni económico ni técnico. En este tipo de equipos no es rentable dedicar mayores recursos ni esfuerzos.</a:t>
            </a:r>
            <a:endParaRPr lang="es-MX" dirty="0"/>
          </a:p>
        </p:txBody>
      </p:sp>
    </p:spTree>
    <p:extLst>
      <p:ext uri="{BB962C8B-B14F-4D97-AF65-F5344CB8AC3E}">
        <p14:creationId xmlns:p14="http://schemas.microsoft.com/office/powerpoint/2010/main" val="551539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smtClean="0"/>
              <a:t>Modelo condicional</a:t>
            </a:r>
          </a:p>
          <a:p>
            <a:pPr marL="0" indent="0">
              <a:buNone/>
            </a:pPr>
            <a:r>
              <a:rPr lang="es-ES" dirty="0" smtClean="0"/>
              <a:t>Incluye </a:t>
            </a:r>
            <a:r>
              <a:rPr lang="es-ES" dirty="0"/>
              <a:t>las actividades del modelo anterior, y además, la realización de una serie de pruebas o ensayos, que condicionarán una actuación posterior. Si tras las pruebas descubrimos una anomalía, programaremos una intervención; si por el contrario, todo es correcto, no actuaremos sobre el equipo.</a:t>
            </a:r>
          </a:p>
          <a:p>
            <a:pPr marL="0" indent="0">
              <a:buNone/>
            </a:pPr>
            <a:r>
              <a:rPr lang="es-ES" dirty="0"/>
              <a:t>Este modelo de mantenimiento es válido en aquellos equipos de poco uso, o equipos que a pesar de ser importantes en el sistema productivo su probabilidad de fallo es baja</a:t>
            </a:r>
          </a:p>
          <a:p>
            <a:endParaRPr lang="es-MX" dirty="0"/>
          </a:p>
        </p:txBody>
      </p:sp>
    </p:spTree>
    <p:extLst>
      <p:ext uri="{BB962C8B-B14F-4D97-AF65-F5344CB8AC3E}">
        <p14:creationId xmlns:p14="http://schemas.microsoft.com/office/powerpoint/2010/main" val="2874686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dirty="0" smtClean="0"/>
              <a:t>Modelo sistemático</a:t>
            </a:r>
          </a:p>
          <a:p>
            <a:pPr marL="0" indent="0">
              <a:buNone/>
            </a:pPr>
            <a:r>
              <a:rPr lang="es-ES" dirty="0"/>
              <a:t>Este modelo incluye un conjunto de tareas que realizaremos sin importarnos cual es la condición del equipo; realizaremos, además, algunas mediciones y pruebas para decidir si realizamos otras tareas de mayor envergadura; y por ultimo, resolveremos las averías que surjan. Es un modelo de gran aplicación en equipos de disponibilidad media, de cierta importancia en el sistema productivo y cuyas averías causan algunos trastornos. Es importante señalar que un equipo sujeto a un modelo de mantenimiento sistemático no tiene por qué tener todas sus tareas con una periodicidad fija. Simplemente, un equipo con este modelo de mantenimiento puede tener tareas sistemáticas, que se realicen sin importar el tiempo que lleva funcionando o el estado de los elementos sobre los que se trabaja. Es la principal diferencia con los dos modelos anteriores, en los que para realizar una tarea debe presentarse algún síntoma de fallo.</a:t>
            </a:r>
            <a:endParaRPr lang="es-MX" dirty="0"/>
          </a:p>
        </p:txBody>
      </p:sp>
    </p:spTree>
    <p:extLst>
      <p:ext uri="{BB962C8B-B14F-4D97-AF65-F5344CB8AC3E}">
        <p14:creationId xmlns:p14="http://schemas.microsoft.com/office/powerpoint/2010/main" val="3253910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a:bodyPr>
          <a:lstStyle/>
          <a:p>
            <a:r>
              <a:rPr lang="es-ES" dirty="0" smtClean="0"/>
              <a:t>Modelo de mantenimiento de alta disponibilidad</a:t>
            </a:r>
          </a:p>
          <a:p>
            <a:pPr marL="0" indent="0">
              <a:buNone/>
            </a:pPr>
            <a:r>
              <a:rPr lang="es-ES" dirty="0" smtClean="0"/>
              <a:t>Es </a:t>
            </a:r>
            <a:r>
              <a:rPr lang="es-ES" dirty="0"/>
              <a:t>el modelo más exigente y exhaustivo de todos. Se aplica en aquellos equipos que bajo ningún concepto pueden sufrir una avería o un mal funcionamiento. Son equipos a los que se exige, además, unos niveles de disponibilidad altísimos, por encima del 90%. La razón de un nivel tan alto de disponibilidad es en general el alto coste en producción que tiene una avería. Con una exigencia tan alta, no hay tiempo para el mantenimiento que requiera parada del equipo (correctivo, preventivo sistemático). Para mantener estos equipos es necesario emplear técnicas de mantenimiento predictivo, que nos permitan conocer el estado del equipo con él en marcha, y a paradas programadas, que supondrán una revisión general completa, con una frecuencia generalmente anual o superior. En esta revisión se sustituyen, en general, todas aquellas piezas sometidas a desgaste o con probabilidad de fallo a lo largo del año (piezas con una vida inferior a dos años). Estas revisiones se preparan con gran antelación, y no tiene porqué ser exactamente iguales año tras año.</a:t>
            </a:r>
            <a:endParaRPr lang="es-MX" dirty="0"/>
          </a:p>
        </p:txBody>
      </p:sp>
    </p:spTree>
    <p:extLst>
      <p:ext uri="{BB962C8B-B14F-4D97-AF65-F5344CB8AC3E}">
        <p14:creationId xmlns:p14="http://schemas.microsoft.com/office/powerpoint/2010/main" val="2777817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Mantenimiento legal</a:t>
            </a:r>
            <a:endParaRPr lang="es-MX" dirty="0"/>
          </a:p>
        </p:txBody>
      </p:sp>
      <p:sp>
        <p:nvSpPr>
          <p:cNvPr id="3" name="Marcador de contenido 2"/>
          <p:cNvSpPr>
            <a:spLocks noGrp="1"/>
          </p:cNvSpPr>
          <p:nvPr>
            <p:ph idx="1"/>
          </p:nvPr>
        </p:nvSpPr>
        <p:spPr/>
        <p:txBody>
          <a:bodyPr>
            <a:normAutofit fontScale="85000" lnSpcReduction="20000"/>
          </a:bodyPr>
          <a:lstStyle/>
          <a:p>
            <a:r>
              <a:rPr lang="es-ES" dirty="0"/>
              <a:t>Algunos equipos están sometidos a normativas o a regulaciones por parte de la Administración. Sobre todo, son equipos que entrañan riesgos para las personas o para el entorno. La Administración exige la realización de una serie de tareas, pruebas e inspecciones, e incluso algunas de ellas deben ser realizadas por empresas debidamente autorizadas para llevarlas a cabo. Estas tareas deben necesariamente incorporarse al Plan de Mantenimiento del equipo, sea cual sea el modelo que se decida aplicarle.</a:t>
            </a:r>
          </a:p>
          <a:p>
            <a:pPr marL="0" indent="0">
              <a:buNone/>
            </a:pPr>
            <a:r>
              <a:rPr lang="es-ES" dirty="0"/>
              <a:t>Algunos de los equipos sometidos a este tipo de mantenimiento son los siguientes:</a:t>
            </a:r>
          </a:p>
          <a:p>
            <a:r>
              <a:rPr lang="es-ES" dirty="0"/>
              <a:t>Equipos y aparatos a presión</a:t>
            </a:r>
          </a:p>
          <a:p>
            <a:r>
              <a:rPr lang="es-ES" dirty="0"/>
              <a:t>Instalaciones de Alta y Media Tensión</a:t>
            </a:r>
          </a:p>
          <a:p>
            <a:r>
              <a:rPr lang="es-ES" dirty="0"/>
              <a:t>Torres de Refrigeración</a:t>
            </a:r>
          </a:p>
          <a:p>
            <a:r>
              <a:rPr lang="es-ES" dirty="0"/>
              <a:t>Determinados medios de elevación, de cargas o de personas</a:t>
            </a:r>
          </a:p>
          <a:p>
            <a:r>
              <a:rPr lang="es-ES" dirty="0"/>
              <a:t>Vehículos</a:t>
            </a:r>
          </a:p>
          <a:p>
            <a:r>
              <a:rPr lang="es-ES" dirty="0"/>
              <a:t>Instalaciones contraincendios</a:t>
            </a:r>
          </a:p>
          <a:p>
            <a:r>
              <a:rPr lang="es-ES" dirty="0"/>
              <a:t>Tanques de almacenamiento de determinados productos químicos</a:t>
            </a:r>
          </a:p>
          <a:p>
            <a:endParaRPr lang="es-MX" dirty="0"/>
          </a:p>
        </p:txBody>
      </p:sp>
    </p:spTree>
    <p:extLst>
      <p:ext uri="{BB962C8B-B14F-4D97-AF65-F5344CB8AC3E}">
        <p14:creationId xmlns:p14="http://schemas.microsoft.com/office/powerpoint/2010/main" val="885634609"/>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22</TotalTime>
  <Words>1097</Words>
  <Application>Microsoft Office PowerPoint</Application>
  <PresentationFormat>Panorámica</PresentationFormat>
  <Paragraphs>82</Paragraphs>
  <Slides>18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18</vt:i4>
      </vt:variant>
    </vt:vector>
  </HeadingPairs>
  <TitlesOfParts>
    <vt:vector size="22" baseType="lpstr">
      <vt:lpstr>Arial</vt:lpstr>
      <vt:lpstr>Trebuchet MS</vt:lpstr>
      <vt:lpstr>Wingdings 3</vt:lpstr>
      <vt:lpstr>Faceta</vt:lpstr>
      <vt:lpstr>Clase 27 de agosto</vt:lpstr>
      <vt:lpstr>Diferencias entre eficiencia, efectividad y eficacia</vt:lpstr>
      <vt:lpstr>Tipos de mantenimiento</vt:lpstr>
      <vt:lpstr>Que tipo de mantenimiento es mejor?</vt:lpstr>
      <vt:lpstr>Modelos de mantenimiento</vt:lpstr>
      <vt:lpstr>Presentación de PowerPoint</vt:lpstr>
      <vt:lpstr>Presentación de PowerPoint</vt:lpstr>
      <vt:lpstr>Presentación de PowerPoint</vt:lpstr>
      <vt:lpstr>Mantenimiento legal</vt:lpstr>
      <vt:lpstr>Normas STPS, Mexicanas</vt:lpstr>
      <vt:lpstr>Presentación de PowerPoint</vt:lpstr>
      <vt:lpstr>Presentación de PowerPoint</vt:lpstr>
      <vt:lpstr>Presentación de PowerPoint</vt:lpstr>
      <vt:lpstr>Presentación de PowerPoint</vt:lpstr>
      <vt:lpstr>Presentación de PowerPoint</vt:lpstr>
      <vt:lpstr>Otras normas industriales importantes</vt:lpstr>
      <vt:lpstr>Gestión del mantenimiento</vt:lpstr>
      <vt:lpstr>Tarea 3 de septiembre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Clase 27 de agosto</dc:title>
  <dc:creator>Sergio-Andyy</dc:creator>
  <cp:lastModifiedBy>Sergio-Andyy</cp:lastModifiedBy>
  <cp:revision>29</cp:revision>
  <dcterms:created xsi:type="dcterms:W3CDTF">2018-08-27T00:12:39Z</dcterms:created>
  <dcterms:modified xsi:type="dcterms:W3CDTF">2018-08-27T01:03:42Z</dcterms:modified>
</cp:coreProperties>
</file>